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5"/>
  </p:sldMasterIdLst>
  <p:notesMasterIdLst>
    <p:notesMasterId r:id="rId60"/>
  </p:notesMasterIdLst>
  <p:sldIdLst>
    <p:sldId id="364" r:id="rId6"/>
    <p:sldId id="307" r:id="rId7"/>
    <p:sldId id="305" r:id="rId8"/>
    <p:sldId id="303" r:id="rId9"/>
    <p:sldId id="399" r:id="rId10"/>
    <p:sldId id="396" r:id="rId11"/>
    <p:sldId id="264" r:id="rId12"/>
    <p:sldId id="266" r:id="rId13"/>
    <p:sldId id="355" r:id="rId14"/>
    <p:sldId id="376" r:id="rId15"/>
    <p:sldId id="268" r:id="rId16"/>
    <p:sldId id="388" r:id="rId17"/>
    <p:sldId id="356" r:id="rId18"/>
    <p:sldId id="276" r:id="rId19"/>
    <p:sldId id="367" r:id="rId20"/>
    <p:sldId id="379" r:id="rId21"/>
    <p:sldId id="370" r:id="rId22"/>
    <p:sldId id="390" r:id="rId23"/>
    <p:sldId id="391" r:id="rId24"/>
    <p:sldId id="317" r:id="rId25"/>
    <p:sldId id="270" r:id="rId26"/>
    <p:sldId id="371" r:id="rId27"/>
    <p:sldId id="342" r:id="rId28"/>
    <p:sldId id="345" r:id="rId29"/>
    <p:sldId id="320" r:id="rId30"/>
    <p:sldId id="344" r:id="rId31"/>
    <p:sldId id="284" r:id="rId32"/>
    <p:sldId id="351" r:id="rId33"/>
    <p:sldId id="319" r:id="rId34"/>
    <p:sldId id="384" r:id="rId35"/>
    <p:sldId id="380" r:id="rId36"/>
    <p:sldId id="288" r:id="rId37"/>
    <p:sldId id="377" r:id="rId38"/>
    <p:sldId id="378" r:id="rId39"/>
    <p:sldId id="289" r:id="rId40"/>
    <p:sldId id="368" r:id="rId41"/>
    <p:sldId id="291" r:id="rId42"/>
    <p:sldId id="381" r:id="rId43"/>
    <p:sldId id="313" r:id="rId44"/>
    <p:sldId id="335" r:id="rId45"/>
    <p:sldId id="323" r:id="rId46"/>
    <p:sldId id="324" r:id="rId47"/>
    <p:sldId id="375" r:id="rId48"/>
    <p:sldId id="325" r:id="rId49"/>
    <p:sldId id="327" r:id="rId50"/>
    <p:sldId id="329" r:id="rId51"/>
    <p:sldId id="331" r:id="rId52"/>
    <p:sldId id="332" r:id="rId53"/>
    <p:sldId id="397" r:id="rId54"/>
    <p:sldId id="398" r:id="rId55"/>
    <p:sldId id="392" r:id="rId56"/>
    <p:sldId id="389" r:id="rId57"/>
    <p:sldId id="338" r:id="rId58"/>
    <p:sldId id="39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2262C-D11E-A92B-E286-3F0D7B13A37D}" name="Laura Cahill" initials="LC" userId="S::lauracahill@pobal.ie::e3057078-a220-4cba-ad94-0b6a4134db52" providerId="AD"/>
  <p188:author id="{59444FB6-04C1-E3DF-9DDA-516889A799CF}" name="Irene O'Callaghan" initials="IO" userId="S::IreneOCallaghan@pobal.ie::5f6a2a7f-fc19-4d2f-8d07-37570bca9879" providerId="AD"/>
  <p188:author id="{0EE86BFB-D58C-E65F-D3AC-7646037655C5}" name="Michael Sheridan" initials="MS" userId="S::msheridan@pobal.ie::a20c60c7-faee-47af-bd63-68bd36d0c6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E1D28-3DF2-127B-9F14-1D242FD96883}" v="101" dt="2024-06-24T12:05:08.158"/>
    <p1510:client id="{8289850A-2F1B-49A4-1A83-443ED7AF911D}" v="10" dt="2024-06-24T15:50:38.421"/>
    <p1510:client id="{A2EBC312-B754-9FA7-3062-2B05E0B7BBC4}" v="11" dt="2024-06-25T10:10:16.662"/>
    <p1510:client id="{C5099D48-358A-471C-841D-954D05EACE40}" v="26" dt="2024-06-24T16:24:56.815"/>
    <p1510:client id="{CFE89B2D-19AE-4ADD-99DB-1ABBFB2389C4}" v="1" dt="2024-06-24T12:11:26.521"/>
    <p1510:client id="{FC03C3E9-3322-A884-207F-95B3FC4F2549}" v="42" dt="2024-06-24T16:24:20.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777"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C50E5-3188-4312-AB0A-81FBB9C5B79D}" type="datetimeFigureOut">
              <a:rPr lang="en-IE" smtClean="0"/>
              <a:t>25/06/2024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3DC95-6C82-49F0-8C25-00F7E55D6C77}" type="slidenum">
              <a:rPr lang="en-IE" smtClean="0"/>
              <a:t>‹#›</a:t>
            </a:fld>
            <a:endParaRPr lang="en-IE"/>
          </a:p>
        </p:txBody>
      </p:sp>
    </p:spTree>
    <p:extLst>
      <p:ext uri="{BB962C8B-B14F-4D97-AF65-F5344CB8AC3E}">
        <p14:creationId xmlns:p14="http://schemas.microsoft.com/office/powerpoint/2010/main" val="377162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onlinesupport@pobal.i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already have a Primary </a:t>
            </a:r>
            <a:r>
              <a:rPr lang="en-US" err="1">
                <a:ea typeface="Calibri"/>
                <a:cs typeface="Calibri"/>
              </a:rPr>
              <a:t>Authorised</a:t>
            </a:r>
            <a:r>
              <a:rPr lang="en-US">
                <a:ea typeface="Calibri"/>
                <a:cs typeface="Calibri"/>
              </a:rPr>
              <a:t> User set up for Pobal contract or application process.  You do not need to do this again.  Log in to check your details.  If you are unsure what role you have, contact </a:t>
            </a:r>
            <a:r>
              <a:rPr lang="en-US">
                <a:ea typeface="Calibri"/>
                <a:cs typeface="Calibri"/>
                <a:hlinkClick r:id="rId3"/>
              </a:rPr>
              <a:t>onlinesupport@pobal.ie</a:t>
            </a:r>
            <a:r>
              <a:rPr lang="en-US">
                <a:ea typeface="Calibri"/>
                <a:cs typeface="Calibri"/>
              </a:rPr>
              <a:t> </a:t>
            </a:r>
            <a:endParaRPr lang="en-US"/>
          </a:p>
          <a:p>
            <a:endParaRPr lang="en-US">
              <a:ea typeface="Calibri"/>
              <a:cs typeface="Calibri"/>
            </a:endParaRPr>
          </a:p>
          <a:p>
            <a:r>
              <a:rPr lang="en-US">
                <a:ea typeface="Calibri"/>
                <a:cs typeface="Calibri"/>
              </a:rPr>
              <a:t>Once application is live, the PAU can set up other users as Administrators to complete and submit the application form </a:t>
            </a:r>
          </a:p>
          <a:p>
            <a:endParaRPr lang="en-US">
              <a:ea typeface="Calibri"/>
              <a:cs typeface="Calibri"/>
            </a:endParaRPr>
          </a:p>
          <a:p>
            <a:r>
              <a:rPr lang="en-US">
                <a:ea typeface="Calibri"/>
                <a:cs typeface="Calibri"/>
              </a:rPr>
              <a:t>Take you through the set up which is now available as a video </a:t>
            </a:r>
          </a:p>
        </p:txBody>
      </p:sp>
      <p:sp>
        <p:nvSpPr>
          <p:cNvPr id="4" name="Slide Number Placeholder 3"/>
          <p:cNvSpPr>
            <a:spLocks noGrp="1"/>
          </p:cNvSpPr>
          <p:nvPr>
            <p:ph type="sldNum" sz="quarter" idx="5"/>
          </p:nvPr>
        </p:nvSpPr>
        <p:spPr/>
        <p:txBody>
          <a:bodyPr/>
          <a:lstStyle/>
          <a:p>
            <a:fld id="{A4402499-2472-4512-AE9D-074F4B9AF86E}" type="slidenum">
              <a:rPr lang="en-IE" smtClean="0"/>
              <a:t>40</a:t>
            </a:fld>
            <a:endParaRPr lang="en-IE"/>
          </a:p>
        </p:txBody>
      </p:sp>
    </p:spTree>
    <p:extLst>
      <p:ext uri="{BB962C8B-B14F-4D97-AF65-F5344CB8AC3E}">
        <p14:creationId xmlns:p14="http://schemas.microsoft.com/office/powerpoint/2010/main" val="280861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Job Title: Board Member, Chairperson, Committee Member, Treasurer </a:t>
            </a:r>
          </a:p>
        </p:txBody>
      </p:sp>
      <p:sp>
        <p:nvSpPr>
          <p:cNvPr id="4" name="Slide Number Placeholder 3"/>
          <p:cNvSpPr>
            <a:spLocks noGrp="1"/>
          </p:cNvSpPr>
          <p:nvPr>
            <p:ph type="sldNum" sz="quarter" idx="5"/>
          </p:nvPr>
        </p:nvSpPr>
        <p:spPr/>
        <p:txBody>
          <a:bodyPr/>
          <a:lstStyle/>
          <a:p>
            <a:fld id="{A4402499-2472-4512-AE9D-074F4B9AF86E}" type="slidenum">
              <a:rPr lang="en-IE" smtClean="0"/>
              <a:t>41</a:t>
            </a:fld>
            <a:endParaRPr lang="en-IE"/>
          </a:p>
        </p:txBody>
      </p:sp>
    </p:spTree>
    <p:extLst>
      <p:ext uri="{BB962C8B-B14F-4D97-AF65-F5344CB8AC3E}">
        <p14:creationId xmlns:p14="http://schemas.microsoft.com/office/powerpoint/2010/main" val="395839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Tax Reference Number – Need to have this to register on our portal system and it will also be needed to pay any successful </a:t>
            </a:r>
            <a:r>
              <a:rPr lang="en-US" err="1">
                <a:cs typeface="Calibri"/>
              </a:rPr>
              <a:t>organisation's</a:t>
            </a:r>
            <a:r>
              <a:rPr lang="en-US">
                <a:cs typeface="Calibri"/>
              </a:rPr>
              <a:t>.  </a:t>
            </a:r>
            <a:endParaRPr lang="en-US">
              <a:ea typeface="Calibri"/>
              <a:cs typeface="Calibri"/>
            </a:endParaRPr>
          </a:p>
        </p:txBody>
      </p:sp>
      <p:sp>
        <p:nvSpPr>
          <p:cNvPr id="4" name="Slide Number Placeholder 3"/>
          <p:cNvSpPr>
            <a:spLocks noGrp="1"/>
          </p:cNvSpPr>
          <p:nvPr>
            <p:ph type="sldNum" sz="quarter" idx="5"/>
          </p:nvPr>
        </p:nvSpPr>
        <p:spPr/>
        <p:txBody>
          <a:bodyPr/>
          <a:lstStyle/>
          <a:p>
            <a:fld id="{A4402499-2472-4512-AE9D-074F4B9AF86E}" type="slidenum">
              <a:rPr lang="en-IE" smtClean="0"/>
              <a:t>44</a:t>
            </a:fld>
            <a:endParaRPr lang="en-IE"/>
          </a:p>
        </p:txBody>
      </p:sp>
    </p:spTree>
    <p:extLst>
      <p:ext uri="{BB962C8B-B14F-4D97-AF65-F5344CB8AC3E}">
        <p14:creationId xmlns:p14="http://schemas.microsoft.com/office/powerpoint/2010/main" val="204576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Replacement </a:t>
            </a:r>
          </a:p>
          <a:p>
            <a:r>
              <a:rPr lang="en-US" b="1"/>
              <a:t>Email addresses cannot be changed once submitted. – Confirm and Submit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4B23DC95-6C82-49F0-8C25-00F7E55D6C77}" type="slidenum">
              <a:rPr lang="en-IE" smtClean="0"/>
              <a:t>46</a:t>
            </a:fld>
            <a:endParaRPr lang="en-IE"/>
          </a:p>
        </p:txBody>
      </p:sp>
    </p:spTree>
    <p:extLst>
      <p:ext uri="{BB962C8B-B14F-4D97-AF65-F5344CB8AC3E}">
        <p14:creationId xmlns:p14="http://schemas.microsoft.com/office/powerpoint/2010/main" val="35114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will be weekly reminder emails </a:t>
            </a:r>
          </a:p>
        </p:txBody>
      </p:sp>
      <p:sp>
        <p:nvSpPr>
          <p:cNvPr id="4" name="Slide Number Placeholder 3"/>
          <p:cNvSpPr>
            <a:spLocks noGrp="1"/>
          </p:cNvSpPr>
          <p:nvPr>
            <p:ph type="sldNum" sz="quarter" idx="5"/>
          </p:nvPr>
        </p:nvSpPr>
        <p:spPr/>
        <p:txBody>
          <a:bodyPr/>
          <a:lstStyle/>
          <a:p>
            <a:fld id="{A4402499-2472-4512-AE9D-074F4B9AF86E}" type="slidenum">
              <a:rPr lang="en-IE" smtClean="0"/>
              <a:t>48</a:t>
            </a:fld>
            <a:endParaRPr lang="en-IE"/>
          </a:p>
        </p:txBody>
      </p:sp>
    </p:spTree>
    <p:extLst>
      <p:ext uri="{BB962C8B-B14F-4D97-AF65-F5344CB8AC3E}">
        <p14:creationId xmlns:p14="http://schemas.microsoft.com/office/powerpoint/2010/main" val="357862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B7520E7F-CE77-49DE-94AB-5A6403F4AFD1}" type="datetimeFigureOut">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88511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B7520E7F-CE77-49DE-94AB-5A6403F4AFD1}" type="datetimeFigureOut">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50730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B7520E7F-CE77-49DE-94AB-5A6403F4AFD1}" type="datetimeFigureOut">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1022734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amp; Subtitle - White">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01800" y="4044950"/>
            <a:ext cx="10490200" cy="2813050"/>
          </a:xfrm>
          <a:prstGeom prst="rect">
            <a:avLst/>
          </a:prstGeom>
        </p:spPr>
      </p:pic>
      <p:pic>
        <p:nvPicPr>
          <p:cNvPr id="6" name="Picture 5"/>
          <p:cNvPicPr>
            <a:picLocks noChangeAspect="1"/>
          </p:cNvPicPr>
          <p:nvPr/>
        </p:nvPicPr>
        <p:blipFill>
          <a:blip r:embed="rId3"/>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315" y="531394"/>
            <a:ext cx="4281226" cy="1549800"/>
          </a:xfrm>
          <a:prstGeom prst="rect">
            <a:avLst/>
          </a:prstGeom>
        </p:spPr>
      </p:pic>
      <p:pic>
        <p:nvPicPr>
          <p:cNvPr id="7" name="Picture 6"/>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315" y="531394"/>
            <a:ext cx="4281226" cy="1549800"/>
          </a:xfrm>
          <a:prstGeom prst="rect">
            <a:avLst/>
          </a:prstGeom>
        </p:spPr>
      </p:pic>
    </p:spTree>
    <p:extLst>
      <p:ext uri="{BB962C8B-B14F-4D97-AF65-F5344CB8AC3E}">
        <p14:creationId xmlns:p14="http://schemas.microsoft.com/office/powerpoint/2010/main" val="22237700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mp; Subtitle - White">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3"/>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3A605C"/>
                </a:solidFill>
                <a:latin typeface="+mn-lt"/>
                <a:ea typeface="Calibri Light" charset="0"/>
                <a:cs typeface="Calibri Light" charset="0"/>
                <a:sym typeface="Open Sans Light"/>
              </a:defRPr>
            </a:lvl1pPr>
          </a:lstStyle>
          <a:p>
            <a:r>
              <a:t>Title Text</a:t>
            </a:r>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r>
              <a:t>Body Level One</a:t>
            </a:r>
          </a:p>
          <a:p>
            <a:pPr lvl="1"/>
            <a:r>
              <a:t>Body Level Two</a:t>
            </a:r>
          </a:p>
          <a:p>
            <a:pPr lvl="2"/>
            <a:r>
              <a:t>Body Level Three</a:t>
            </a:r>
          </a:p>
          <a:p>
            <a:pPr lvl="3"/>
            <a:r>
              <a:t>Body Level Four</a:t>
            </a:r>
          </a:p>
          <a:p>
            <a:pPr lvl="4"/>
            <a:r>
              <a:t>Body Level Five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315" y="531394"/>
            <a:ext cx="4281226" cy="1549800"/>
          </a:xfrm>
          <a:prstGeom prst="rect">
            <a:avLst/>
          </a:prstGeom>
        </p:spPr>
      </p:pic>
    </p:spTree>
    <p:extLst>
      <p:ext uri="{BB962C8B-B14F-4D97-AF65-F5344CB8AC3E}">
        <p14:creationId xmlns:p14="http://schemas.microsoft.com/office/powerpoint/2010/main" val="13283639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B7520E7F-CE77-49DE-94AB-5A6403F4AFD1}" type="datetimeFigureOut">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51100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520E7F-CE77-49DE-94AB-5A6403F4AFD1}" type="datetimeFigureOut">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425660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B7520E7F-CE77-49DE-94AB-5A6403F4AFD1}" type="datetimeFigureOut">
              <a:rPr lang="en-IE" smtClean="0"/>
              <a:t>25/06/2024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114090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lang="en-IE" b="0" i="0" smtClean="0">
                <a:effectLst/>
              </a:defRPr>
            </a:lvl1pPr>
          </a:lstStyle>
          <a:p>
            <a:r>
              <a:rPr lang="en-IE" b="0" i="0">
                <a:solidFill>
                  <a:srgbClr val="004D44"/>
                </a:solidFill>
                <a:effectLst/>
                <a:latin typeface="Calibri" panose="020F0502020204030204" pitchFamily="34" charset="0"/>
              </a:rPr>
              <a:t>Title</a:t>
            </a:r>
            <a:endParaRPr lang="en-IE"/>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b="0" i="0">
                <a:solidFill>
                  <a:srgbClr val="004D44"/>
                </a:solidFill>
                <a:effectLst/>
                <a:latin typeface="Calibri" panose="020F0502020204030204" pitchFamily="34" charset="0"/>
              </a:rPr>
              <a:t>Title</a:t>
            </a:r>
            <a:endParaRPr lang="en-US"/>
          </a:p>
        </p:txBody>
      </p:sp>
      <p:sp>
        <p:nvSpPr>
          <p:cNvPr id="4" name="Content Placeholder 3"/>
          <p:cNvSpPr>
            <a:spLocks noGrp="1"/>
          </p:cNvSpPr>
          <p:nvPr>
            <p:ph sz="half" idx="2"/>
          </p:nvPr>
        </p:nvSpPr>
        <p:spPr>
          <a:xfrm>
            <a:off x="839788" y="2505075"/>
            <a:ext cx="5157787" cy="36845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b="0" i="0">
                <a:solidFill>
                  <a:srgbClr val="004D44"/>
                </a:solidFill>
                <a:effectLst/>
                <a:latin typeface="Calibri" panose="020F0502020204030204" pitchFamily="34" charset="0"/>
              </a:rPr>
              <a:t>Title</a:t>
            </a:r>
            <a:endParaRPr lang="en-US"/>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B7520E7F-CE77-49DE-94AB-5A6403F4AFD1}" type="datetimeFigureOut">
              <a:rPr lang="en-IE" smtClean="0"/>
              <a:t>25/06/2024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371499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B7520E7F-CE77-49DE-94AB-5A6403F4AFD1}" type="datetimeFigureOut">
              <a:rPr lang="en-IE" smtClean="0"/>
              <a:t>25/06/2024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100020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20E7F-CE77-49DE-94AB-5A6403F4AFD1}" type="datetimeFigureOut">
              <a:rPr lang="en-IE" smtClean="0"/>
              <a:t>25/06/2024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39371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520E7F-CE77-49DE-94AB-5A6403F4AFD1}" type="datetimeFigureOut">
              <a:rPr lang="en-IE" smtClean="0"/>
              <a:t>25/06/2024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101327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520E7F-CE77-49DE-94AB-5A6403F4AFD1}" type="datetimeFigureOut">
              <a:rPr lang="en-IE" smtClean="0"/>
              <a:t>25/06/2024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2E01E25-DEFE-47BE-8729-FD904BBD626D}" type="slidenum">
              <a:rPr lang="en-IE" smtClean="0"/>
              <a:t>‹#›</a:t>
            </a:fld>
            <a:endParaRPr lang="en-IE"/>
          </a:p>
        </p:txBody>
      </p:sp>
    </p:spTree>
    <p:extLst>
      <p:ext uri="{BB962C8B-B14F-4D97-AF65-F5344CB8AC3E}">
        <p14:creationId xmlns:p14="http://schemas.microsoft.com/office/powerpoint/2010/main" val="119160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20E7F-CE77-49DE-94AB-5A6403F4AFD1}" type="datetimeFigureOut">
              <a:rPr lang="en-IE" smtClean="0"/>
              <a:t>25/06/2024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01E25-DEFE-47BE-8729-FD904BBD626D}" type="slidenum">
              <a:rPr lang="en-IE" smtClean="0"/>
              <a:t>‹#›</a:t>
            </a:fld>
            <a:endParaRPr lang="en-IE"/>
          </a:p>
        </p:txBody>
      </p:sp>
      <p:pic>
        <p:nvPicPr>
          <p:cNvPr id="7" name="Picture 6"/>
          <p:cNvPicPr>
            <a:picLocks noChangeAspect="1"/>
          </p:cNvPicPr>
          <p:nvPr userDrawn="1"/>
        </p:nvPicPr>
        <p:blipFill>
          <a:blip r:embed="rId15"/>
          <a:stretch>
            <a:fillRect/>
          </a:stretch>
        </p:blipFill>
        <p:spPr>
          <a:xfrm>
            <a:off x="630175" y="5780108"/>
            <a:ext cx="2638912" cy="887634"/>
          </a:xfrm>
          <a:prstGeom prst="rect">
            <a:avLst/>
          </a:prstGeom>
        </p:spPr>
      </p:pic>
    </p:spTree>
    <p:extLst>
      <p:ext uri="{BB962C8B-B14F-4D97-AF65-F5344CB8AC3E}">
        <p14:creationId xmlns:p14="http://schemas.microsoft.com/office/powerpoint/2010/main" val="114482075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ov.ie/en/service/fec91-community-centres-investment-fund/?referrer=http://www.gov.ie/CommunityCentresFund/"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ie/en/service/fec91-community-centres-investment-fund/" TargetMode="External"/><Relationship Id="rId2" Type="http://schemas.openxmlformats.org/officeDocument/2006/relationships/hyperlink" Target="mailto:onlinesupport@pobal.ie"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www.constructionprocurement.gov.ie/" TargetMode="External"/><Relationship Id="rId2" Type="http://schemas.openxmlformats.org/officeDocument/2006/relationships/hyperlink" Target="https://www.gov.ie/en/publication/c23f5-public-procurement-guidelines-for-goods-and-services/" TargetMode="External"/><Relationship Id="rId1" Type="http://schemas.openxmlformats.org/officeDocument/2006/relationships/slideLayout" Target="../slideLayouts/slideLayout2.xml"/><Relationship Id="rId4" Type="http://schemas.openxmlformats.org/officeDocument/2006/relationships/hyperlink" Target="http://www.etenders.gov.i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revenue.ie/en/starting-a-business/tax-clearance/apply-for-tax-clearance-certificate/applications-unregistered-voluntary-bodies.aspx"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s://www.gov.ie/en/service/fec91-community-centres-investment-fund/?referrer=https://www.gov.ie/communitycentresfund/"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onlinesupport@pobal.ie" TargetMode="External"/><Relationship Id="rId2" Type="http://schemas.openxmlformats.org/officeDocument/2006/relationships/hyperlink" Target="https://www.gov.ie/en/service/fec91-community-centres-investment-fund/" TargetMode="Externa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onlinesupport@pobal.ie"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60" y="1715822"/>
            <a:ext cx="10466728" cy="3638961"/>
          </a:xfrm>
        </p:spPr>
        <p:txBody>
          <a:bodyPr>
            <a:normAutofit/>
          </a:bodyPr>
          <a:lstStyle/>
          <a:p>
            <a:pPr algn="ctr"/>
            <a:r>
              <a:rPr lang="en-US" sz="7200">
                <a:ea typeface="Calibri Light"/>
                <a:cs typeface="Calibri Light"/>
              </a:rPr>
              <a:t>Community </a:t>
            </a:r>
            <a:r>
              <a:rPr lang="en-US" sz="7200" err="1">
                <a:ea typeface="Calibri Light"/>
                <a:cs typeface="Calibri Light"/>
              </a:rPr>
              <a:t>Centres</a:t>
            </a:r>
            <a:r>
              <a:rPr lang="en-US" sz="7200">
                <a:ea typeface="Calibri Light"/>
                <a:cs typeface="Calibri Light"/>
              </a:rPr>
              <a:t> Investment Fund 2024</a:t>
            </a:r>
            <a:br>
              <a:rPr lang="en-US" sz="6600"/>
            </a:br>
            <a:r>
              <a:rPr lang="en-US" sz="4400">
                <a:ea typeface="Calibri Light"/>
                <a:cs typeface="Calibri Light"/>
              </a:rPr>
              <a:t>Refurbishment Grant</a:t>
            </a:r>
            <a:br>
              <a:rPr lang="en-US" sz="4400"/>
            </a:br>
            <a:endParaRPr lang="en-US"/>
          </a:p>
        </p:txBody>
      </p:sp>
      <p:sp>
        <p:nvSpPr>
          <p:cNvPr id="3" name="Text Placeholder 2"/>
          <p:cNvSpPr>
            <a:spLocks noGrp="1"/>
          </p:cNvSpPr>
          <p:nvPr>
            <p:ph type="body" sz="quarter" idx="1"/>
          </p:nvPr>
        </p:nvSpPr>
        <p:spPr>
          <a:xfrm>
            <a:off x="1478433" y="4326034"/>
            <a:ext cx="9448515" cy="1616085"/>
          </a:xfrm>
        </p:spPr>
        <p:txBody>
          <a:bodyPr vert="horz" lIns="91440" tIns="45720" rIns="91440" bIns="45720" rtlCol="0" anchor="t">
            <a:normAutofit/>
          </a:bodyPr>
          <a:lstStyle/>
          <a:p>
            <a:pPr marL="0" indent="0" algn="ctr">
              <a:buNone/>
            </a:pPr>
            <a:r>
              <a:rPr lang="en-US" sz="3200">
                <a:ea typeface="Calibri Light"/>
                <a:cs typeface="Calibri Light"/>
              </a:rPr>
              <a:t> Information Event</a:t>
            </a:r>
          </a:p>
          <a:p>
            <a:pPr marL="0" indent="0" algn="ctr">
              <a:buNone/>
            </a:pPr>
            <a:r>
              <a:rPr lang="en-US" sz="3200">
                <a:ea typeface="Calibri Light"/>
                <a:cs typeface="Calibri Light"/>
              </a:rPr>
              <a:t>25th June 2024</a:t>
            </a:r>
          </a:p>
        </p:txBody>
      </p:sp>
    </p:spTree>
    <p:extLst>
      <p:ext uri="{BB962C8B-B14F-4D97-AF65-F5344CB8AC3E}">
        <p14:creationId xmlns:p14="http://schemas.microsoft.com/office/powerpoint/2010/main" val="37461504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27308" y="1426072"/>
            <a:ext cx="11040623" cy="44589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a:solidFill>
                  <a:schemeClr val="tx1">
                    <a:lumMod val="65000"/>
                    <a:lumOff val="35000"/>
                  </a:schemeClr>
                </a:solidFill>
                <a:ea typeface="+mn-lt"/>
                <a:cs typeface="+mn-lt"/>
              </a:rPr>
              <a:t>Funding is available for capital works such as:</a:t>
            </a:r>
            <a:endParaRPr lang="en-IE">
              <a:solidFill>
                <a:schemeClr val="tx1">
                  <a:lumMod val="65000"/>
                  <a:lumOff val="35000"/>
                </a:schemeClr>
              </a:solidFill>
              <a:cs typeface="Calibri" panose="020F0502020204030204"/>
            </a:endParaRPr>
          </a:p>
          <a:p>
            <a:pPr>
              <a:lnSpc>
                <a:spcPct val="110000"/>
              </a:lnSpc>
              <a:spcBef>
                <a:spcPts val="600"/>
              </a:spcBef>
            </a:pPr>
            <a:endParaRPr lang="en-IE" sz="2400">
              <a:solidFill>
                <a:schemeClr val="tx1">
                  <a:lumMod val="65000"/>
                  <a:lumOff val="35000"/>
                </a:schemeClr>
              </a:solidFill>
              <a:ea typeface="Calibri"/>
              <a:cs typeface="Calibri"/>
            </a:endParaRPr>
          </a:p>
          <a:p>
            <a:pPr>
              <a:lnSpc>
                <a:spcPct val="110000"/>
              </a:lnSpc>
              <a:spcBef>
                <a:spcPts val="600"/>
              </a:spcBef>
            </a:pPr>
            <a:r>
              <a:rPr lang="en-IE" sz="2400">
                <a:solidFill>
                  <a:schemeClr val="tx1">
                    <a:lumMod val="65000"/>
                    <a:lumOff val="35000"/>
                  </a:schemeClr>
                </a:solidFill>
                <a:cs typeface="Arial"/>
              </a:rPr>
              <a:t>Purchase of equipment necessary for the ongoing success of the project following completion e.g. kitchen appliances for a kitchen renovation project, improved lighting, installation of a lift to improve access etc. </a:t>
            </a:r>
            <a:endParaRPr lang="en-IE" sz="2400">
              <a:solidFill>
                <a:schemeClr val="tx1">
                  <a:lumMod val="65000"/>
                  <a:lumOff val="35000"/>
                </a:schemeClr>
              </a:solidFill>
              <a:cs typeface="Calibri"/>
            </a:endParaRPr>
          </a:p>
          <a:p>
            <a:pPr>
              <a:lnSpc>
                <a:spcPct val="110000"/>
              </a:lnSpc>
              <a:spcBef>
                <a:spcPts val="600"/>
              </a:spcBef>
            </a:pPr>
            <a:r>
              <a:rPr lang="en-IE" sz="2400">
                <a:solidFill>
                  <a:schemeClr val="tx1">
                    <a:lumMod val="65000"/>
                    <a:lumOff val="35000"/>
                  </a:schemeClr>
                </a:solidFill>
                <a:cs typeface="Calibri"/>
              </a:rPr>
              <a:t>Improvements to assist in providing additional or better services to the community e.g.</a:t>
            </a:r>
            <a:r>
              <a:rPr lang="en-IE" sz="1800" b="0" i="0" u="none" strike="noStrike">
                <a:solidFill>
                  <a:srgbClr val="595959"/>
                </a:solidFill>
                <a:effectLst/>
                <a:latin typeface="Calibri" panose="020F0502020204030204" pitchFamily="34" charset="0"/>
              </a:rPr>
              <a:t> </a:t>
            </a:r>
            <a:r>
              <a:rPr lang="en-IE" sz="2400">
                <a:solidFill>
                  <a:schemeClr val="tx1">
                    <a:lumMod val="65000"/>
                    <a:lumOff val="35000"/>
                  </a:schemeClr>
                </a:solidFill>
                <a:cs typeface="Calibri"/>
              </a:rPr>
              <a:t>repurposing existing space, kitchen upgrades etc.</a:t>
            </a:r>
          </a:p>
          <a:p>
            <a:pPr>
              <a:lnSpc>
                <a:spcPct val="110000"/>
              </a:lnSpc>
              <a:spcBef>
                <a:spcPts val="600"/>
              </a:spcBef>
            </a:pPr>
            <a:r>
              <a:rPr lang="en-IE" sz="2400">
                <a:solidFill>
                  <a:schemeClr val="tx1">
                    <a:lumMod val="65000"/>
                    <a:lumOff val="35000"/>
                  </a:schemeClr>
                </a:solidFill>
                <a:cs typeface="Arial"/>
              </a:rPr>
              <a:t>Works to improve access for all within the facility.</a:t>
            </a:r>
            <a:endParaRPr lang="en-IE" sz="2400">
              <a:solidFill>
                <a:schemeClr val="tx1">
                  <a:lumMod val="65000"/>
                  <a:lumOff val="35000"/>
                </a:schemeClr>
              </a:solidFill>
              <a:cs typeface="Calibri"/>
            </a:endParaRPr>
          </a:p>
          <a:p>
            <a:pPr>
              <a:lnSpc>
                <a:spcPct val="110000"/>
              </a:lnSpc>
              <a:spcBef>
                <a:spcPts val="600"/>
              </a:spcBef>
            </a:pPr>
            <a:r>
              <a:rPr lang="en-IE" sz="2400">
                <a:solidFill>
                  <a:schemeClr val="tx1">
                    <a:lumMod val="65000"/>
                    <a:lumOff val="35000"/>
                  </a:schemeClr>
                </a:solidFill>
                <a:cs typeface="Calibri"/>
              </a:rPr>
              <a:t>Essential maintenance works e.g. roof repairs etc.</a:t>
            </a:r>
          </a:p>
          <a:p>
            <a:pPr>
              <a:spcBef>
                <a:spcPts val="2400"/>
              </a:spcBef>
            </a:pPr>
            <a:endParaRPr lang="en-IE" sz="2400">
              <a:cs typeface="Calibri"/>
            </a:endParaRPr>
          </a:p>
          <a:p>
            <a:pPr>
              <a:spcBef>
                <a:spcPts val="2400"/>
              </a:spcBef>
            </a:pPr>
            <a:endParaRPr lang="en-IE" sz="2400"/>
          </a:p>
          <a:p>
            <a:pPr>
              <a:spcBef>
                <a:spcPts val="2400"/>
              </a:spcBef>
            </a:pPr>
            <a:endParaRPr lang="en-IE" sz="2400">
              <a:cs typeface="Calibri"/>
            </a:endParaRPr>
          </a:p>
        </p:txBody>
      </p:sp>
      <p:sp>
        <p:nvSpPr>
          <p:cNvPr id="2" name="Title 1"/>
          <p:cNvSpPr>
            <a:spLocks noGrp="1"/>
          </p:cNvSpPr>
          <p:nvPr>
            <p:ph type="title"/>
          </p:nvPr>
        </p:nvSpPr>
        <p:spPr>
          <a:xfrm>
            <a:off x="529605" y="-1360"/>
            <a:ext cx="11572085" cy="1430424"/>
          </a:xfrm>
        </p:spPr>
        <p:txBody>
          <a:bodyPr>
            <a:noAutofit/>
          </a:bodyPr>
          <a:lstStyle/>
          <a:p>
            <a:r>
              <a:rPr lang="en-IE" b="1">
                <a:solidFill>
                  <a:srgbClr val="3A605C"/>
                </a:solidFill>
              </a:rPr>
              <a:t>What the new fund covers </a:t>
            </a:r>
            <a:r>
              <a:rPr lang="en-IE" sz="3200" b="1">
                <a:solidFill>
                  <a:srgbClr val="3A605C"/>
                </a:solidFill>
              </a:rPr>
              <a:t>     (Page 2 of 2)</a:t>
            </a:r>
            <a:endParaRPr lang="en-IE" b="1">
              <a:solidFill>
                <a:srgbClr val="3A605C"/>
              </a:solidFill>
              <a:cs typeface="Calibri Light"/>
            </a:endParaRPr>
          </a:p>
        </p:txBody>
      </p:sp>
    </p:spTree>
    <p:extLst>
      <p:ext uri="{BB962C8B-B14F-4D97-AF65-F5344CB8AC3E}">
        <p14:creationId xmlns:p14="http://schemas.microsoft.com/office/powerpoint/2010/main" val="38128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4" y="233921"/>
            <a:ext cx="5114611" cy="1426045"/>
          </a:xfrm>
        </p:spPr>
        <p:txBody>
          <a:bodyPr/>
          <a:lstStyle/>
          <a:p>
            <a:r>
              <a:rPr lang="en-IE" b="1">
                <a:solidFill>
                  <a:srgbClr val="3A605C"/>
                </a:solidFill>
              </a:rPr>
              <a:t>Who can apply?</a:t>
            </a:r>
            <a:endParaRPr lang="en-IE" b="1">
              <a:solidFill>
                <a:srgbClr val="3A605C"/>
              </a:solidFill>
              <a:cs typeface="Calibri Light"/>
            </a:endParaRPr>
          </a:p>
        </p:txBody>
      </p:sp>
      <p:sp>
        <p:nvSpPr>
          <p:cNvPr id="3" name="Content Placeholder 2"/>
          <p:cNvSpPr>
            <a:spLocks noGrp="1"/>
          </p:cNvSpPr>
          <p:nvPr>
            <p:ph idx="1"/>
          </p:nvPr>
        </p:nvSpPr>
        <p:spPr>
          <a:xfrm>
            <a:off x="601134" y="1657560"/>
            <a:ext cx="10989732" cy="4046553"/>
          </a:xfrm>
          <a:solidFill>
            <a:schemeClr val="bg1"/>
          </a:solidFill>
          <a:ln>
            <a:solidFill>
              <a:schemeClr val="bg1">
                <a:lumMod val="95000"/>
              </a:schemeClr>
            </a:solidFill>
          </a:ln>
        </p:spPr>
        <p:txBody>
          <a:bodyPr vert="horz" lIns="91440" tIns="45720" rIns="91440" bIns="45720" rtlCol="0" anchor="t">
            <a:noAutofit/>
          </a:bodyPr>
          <a:lstStyle/>
          <a:p>
            <a:pPr marL="0" indent="0" algn="ctr">
              <a:buNone/>
            </a:pPr>
            <a:r>
              <a:rPr lang="en-US">
                <a:solidFill>
                  <a:schemeClr val="tx1">
                    <a:lumMod val="65000"/>
                    <a:lumOff val="35000"/>
                  </a:schemeClr>
                </a:solidFill>
                <a:cs typeface="Calibri"/>
              </a:rPr>
              <a:t>A Community Centre is ''a building that is </a:t>
            </a:r>
            <a:r>
              <a:rPr lang="en-US" b="1">
                <a:solidFill>
                  <a:schemeClr val="tx1">
                    <a:lumMod val="65000"/>
                    <a:lumOff val="35000"/>
                  </a:schemeClr>
                </a:solidFill>
                <a:cs typeface="Calibri"/>
              </a:rPr>
              <a:t>managed by a community-based organisation </a:t>
            </a:r>
            <a:r>
              <a:rPr lang="en-US">
                <a:solidFill>
                  <a:schemeClr val="tx1">
                    <a:lumMod val="65000"/>
                    <a:lumOff val="35000"/>
                  </a:schemeClr>
                </a:solidFill>
                <a:cs typeface="Calibri"/>
              </a:rPr>
              <a:t>which is </a:t>
            </a:r>
            <a:r>
              <a:rPr lang="en-US" b="1">
                <a:solidFill>
                  <a:schemeClr val="tx1">
                    <a:lumMod val="65000"/>
                    <a:lumOff val="35000"/>
                  </a:schemeClr>
                </a:solidFill>
                <a:cs typeface="Calibri"/>
              </a:rPr>
              <a:t>open to and used by a broad range of individuals and groups </a:t>
            </a:r>
            <a:r>
              <a:rPr lang="en-US">
                <a:solidFill>
                  <a:schemeClr val="tx1">
                    <a:lumMod val="65000"/>
                    <a:lumOff val="35000"/>
                  </a:schemeClr>
                </a:solidFill>
                <a:cs typeface="Calibri"/>
              </a:rPr>
              <a:t>within the local community for </a:t>
            </a:r>
            <a:r>
              <a:rPr lang="en-US" b="1">
                <a:solidFill>
                  <a:schemeClr val="tx1">
                    <a:lumMod val="65000"/>
                    <a:lumOff val="35000"/>
                  </a:schemeClr>
                </a:solidFill>
                <a:cs typeface="Calibri"/>
              </a:rPr>
              <a:t>group activities </a:t>
            </a:r>
            <a:r>
              <a:rPr lang="en-US">
                <a:solidFill>
                  <a:schemeClr val="tx1">
                    <a:lumMod val="65000"/>
                    <a:lumOff val="35000"/>
                  </a:schemeClr>
                </a:solidFill>
                <a:cs typeface="Calibri"/>
              </a:rPr>
              <a:t>such as social events, information/supports and recreation.​</a:t>
            </a:r>
          </a:p>
          <a:p>
            <a:pPr marL="0" indent="0" algn="ctr">
              <a:buNone/>
            </a:pPr>
            <a:endParaRPr lang="en-IE" sz="2400">
              <a:solidFill>
                <a:schemeClr val="tx1">
                  <a:lumMod val="65000"/>
                  <a:lumOff val="35000"/>
                </a:schemeClr>
              </a:solidFill>
              <a:cs typeface="Calibri"/>
            </a:endParaRPr>
          </a:p>
          <a:p>
            <a:r>
              <a:rPr lang="en-IE">
                <a:solidFill>
                  <a:schemeClr val="tx1">
                    <a:lumMod val="65000"/>
                    <a:lumOff val="35000"/>
                  </a:schemeClr>
                </a:solidFill>
                <a:ea typeface="+mn-lt"/>
                <a:cs typeface="+mn-lt"/>
              </a:rPr>
              <a:t>Applicants must be not-for-profit community and voluntary sector organisations. </a:t>
            </a:r>
          </a:p>
          <a:p>
            <a:r>
              <a:rPr lang="en-IE">
                <a:solidFill>
                  <a:schemeClr val="tx1">
                    <a:lumMod val="65000"/>
                    <a:lumOff val="35000"/>
                  </a:schemeClr>
                </a:solidFill>
                <a:latin typeface="Calibri"/>
                <a:cs typeface="Arial"/>
              </a:rPr>
              <a:t>The centre must be currently used by community groups.</a:t>
            </a:r>
            <a:endParaRPr lang="en-IE" i="1">
              <a:solidFill>
                <a:schemeClr val="tx1">
                  <a:lumMod val="65000"/>
                  <a:lumOff val="35000"/>
                </a:schemeClr>
              </a:solidFill>
              <a:latin typeface="Calibri"/>
              <a:cs typeface="Arial"/>
            </a:endParaRPr>
          </a:p>
          <a:p>
            <a:pPr marL="0" indent="0">
              <a:buNone/>
            </a:pPr>
            <a:endParaRPr lang="en-IE">
              <a:solidFill>
                <a:schemeClr val="tx1">
                  <a:lumMod val="65000"/>
                  <a:lumOff val="35000"/>
                </a:schemeClr>
              </a:solidFill>
              <a:cs typeface="Calibri"/>
            </a:endParaRPr>
          </a:p>
        </p:txBody>
      </p:sp>
      <p:pic>
        <p:nvPicPr>
          <p:cNvPr id="4" name="Picture 3"/>
          <p:cNvPicPr>
            <a:picLocks noChangeAspect="1"/>
          </p:cNvPicPr>
          <p:nvPr/>
        </p:nvPicPr>
        <p:blipFill>
          <a:blip r:embed="rId2"/>
          <a:stretch>
            <a:fillRect/>
          </a:stretch>
        </p:blipFill>
        <p:spPr>
          <a:xfrm>
            <a:off x="10585643" y="178407"/>
            <a:ext cx="1483768" cy="999030"/>
          </a:xfrm>
          <a:prstGeom prst="rect">
            <a:avLst/>
          </a:prstGeom>
        </p:spPr>
      </p:pic>
      <p:sp>
        <p:nvSpPr>
          <p:cNvPr id="5" name="TextBox 4">
            <a:extLst>
              <a:ext uri="{FF2B5EF4-FFF2-40B4-BE49-F238E27FC236}">
                <a16:creationId xmlns:a16="http://schemas.microsoft.com/office/drawing/2014/main" id="{0FEBE84C-3354-FC77-E080-6DB8F2D32135}"/>
              </a:ext>
            </a:extLst>
          </p:cNvPr>
          <p:cNvSpPr txBox="1"/>
          <p:nvPr/>
        </p:nvSpPr>
        <p:spPr>
          <a:xfrm>
            <a:off x="7613301" y="236136"/>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3200" b="1">
                <a:solidFill>
                  <a:srgbClr val="3A605C"/>
                </a:solidFill>
                <a:latin typeface="Calibri Light"/>
              </a:rPr>
              <a:t>(Page 1 of 2)</a:t>
            </a:r>
            <a:endParaRPr lang="en-US"/>
          </a:p>
        </p:txBody>
      </p:sp>
    </p:spTree>
    <p:extLst>
      <p:ext uri="{BB962C8B-B14F-4D97-AF65-F5344CB8AC3E}">
        <p14:creationId xmlns:p14="http://schemas.microsoft.com/office/powerpoint/2010/main" val="315645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4" y="-3175"/>
            <a:ext cx="5357447" cy="1325563"/>
          </a:xfrm>
        </p:spPr>
        <p:txBody>
          <a:bodyPr/>
          <a:lstStyle/>
          <a:p>
            <a:r>
              <a:rPr lang="en-IE" b="1">
                <a:solidFill>
                  <a:srgbClr val="3A605C"/>
                </a:solidFill>
              </a:rPr>
              <a:t>Who can apply?</a:t>
            </a:r>
            <a:endParaRPr lang="en-IE" b="1">
              <a:solidFill>
                <a:srgbClr val="3A605C"/>
              </a:solidFill>
              <a:cs typeface="Calibri Light"/>
            </a:endParaRPr>
          </a:p>
        </p:txBody>
      </p:sp>
      <p:sp>
        <p:nvSpPr>
          <p:cNvPr id="3" name="Content Placeholder 2"/>
          <p:cNvSpPr>
            <a:spLocks noGrp="1"/>
          </p:cNvSpPr>
          <p:nvPr>
            <p:ph idx="1"/>
          </p:nvPr>
        </p:nvSpPr>
        <p:spPr>
          <a:xfrm>
            <a:off x="461639" y="1615735"/>
            <a:ext cx="11260077" cy="3823773"/>
          </a:xfrm>
          <a:solidFill>
            <a:schemeClr val="bg1"/>
          </a:solidFill>
          <a:ln>
            <a:solidFill>
              <a:schemeClr val="bg1">
                <a:lumMod val="95000"/>
              </a:schemeClr>
            </a:solidFill>
          </a:ln>
        </p:spPr>
        <p:txBody>
          <a:bodyPr vert="horz" lIns="91440" tIns="45720" rIns="91440" bIns="45720" rtlCol="0" anchor="t">
            <a:noAutofit/>
          </a:bodyPr>
          <a:lstStyle/>
          <a:p>
            <a:pPr algn="l" rtl="0" fontAlgn="base">
              <a:buFont typeface="Arial" panose="020B0604020202020204" pitchFamily="34" charset="0"/>
              <a:buChar char="•"/>
            </a:pPr>
            <a:r>
              <a:rPr lang="en-IE">
                <a:solidFill>
                  <a:schemeClr val="tx1">
                    <a:lumMod val="65000"/>
                    <a:lumOff val="35000"/>
                  </a:schemeClr>
                </a:solidFill>
                <a:ea typeface="+mn-lt"/>
                <a:cs typeface="+mn-lt"/>
              </a:rPr>
              <a:t>Centre may be owned/managed by a single purpose organisation (youth, elderly, sports etc), but applicant must be able to </a:t>
            </a:r>
            <a:r>
              <a:rPr lang="en-IE" u="sng">
                <a:solidFill>
                  <a:schemeClr val="tx1">
                    <a:lumMod val="65000"/>
                    <a:lumOff val="35000"/>
                  </a:schemeClr>
                </a:solidFill>
                <a:ea typeface="+mn-lt"/>
                <a:cs typeface="+mn-lt"/>
              </a:rPr>
              <a:t>clearly</a:t>
            </a:r>
            <a:r>
              <a:rPr lang="en-IE">
                <a:solidFill>
                  <a:schemeClr val="tx1">
                    <a:lumMod val="65000"/>
                    <a:lumOff val="35000"/>
                  </a:schemeClr>
                </a:solidFill>
                <a:ea typeface="+mn-lt"/>
                <a:cs typeface="+mn-lt"/>
              </a:rPr>
              <a:t> demonstrate that they are currently open to, and currently used by the wider community for a variety of activities.​</a:t>
            </a:r>
          </a:p>
          <a:p>
            <a:pPr algn="l" rtl="0" fontAlgn="base">
              <a:buFont typeface="Arial" panose="020B0604020202020204" pitchFamily="34" charset="0"/>
              <a:buChar char="•"/>
            </a:pPr>
            <a:endParaRPr lang="en-IE">
              <a:solidFill>
                <a:schemeClr val="tx1">
                  <a:lumMod val="65000"/>
                  <a:lumOff val="35000"/>
                </a:schemeClr>
              </a:solidFill>
              <a:ea typeface="+mn-lt"/>
              <a:cs typeface="+mn-lt"/>
            </a:endParaRPr>
          </a:p>
          <a:p>
            <a:pPr marL="0" indent="0" algn="l" rtl="0" fontAlgn="base">
              <a:buNone/>
            </a:pPr>
            <a:r>
              <a:rPr lang="en-IE" sz="2400">
                <a:solidFill>
                  <a:schemeClr val="tx1">
                    <a:lumMod val="65000"/>
                    <a:lumOff val="35000"/>
                  </a:schemeClr>
                </a:solidFill>
                <a:ea typeface="+mn-lt"/>
                <a:cs typeface="+mn-lt"/>
              </a:rPr>
              <a:t>Example: A facility where the organisation rent/offer the centre spaces out to a broad range of local groups and may have facilities such as a hall, kitchen, meeting rooms, stage etc. They are locations where members of the wider local community gather for group activities, social supports/events, information, and other purposes.</a:t>
            </a:r>
          </a:p>
          <a:p>
            <a:pPr marL="0" indent="0">
              <a:spcBef>
                <a:spcPts val="1800"/>
              </a:spcBef>
              <a:buNone/>
            </a:pPr>
            <a:endParaRPr lang="en-IE">
              <a:cs typeface="Calibri"/>
            </a:endParaRPr>
          </a:p>
        </p:txBody>
      </p:sp>
      <p:pic>
        <p:nvPicPr>
          <p:cNvPr id="4" name="Picture 3"/>
          <p:cNvPicPr>
            <a:picLocks noChangeAspect="1"/>
          </p:cNvPicPr>
          <p:nvPr/>
        </p:nvPicPr>
        <p:blipFill>
          <a:blip r:embed="rId2"/>
          <a:stretch>
            <a:fillRect/>
          </a:stretch>
        </p:blipFill>
        <p:spPr>
          <a:xfrm>
            <a:off x="10585643" y="178407"/>
            <a:ext cx="1483768" cy="999030"/>
          </a:xfrm>
          <a:prstGeom prst="rect">
            <a:avLst/>
          </a:prstGeom>
        </p:spPr>
      </p:pic>
      <p:sp>
        <p:nvSpPr>
          <p:cNvPr id="5" name="TextBox 4">
            <a:extLst>
              <a:ext uri="{FF2B5EF4-FFF2-40B4-BE49-F238E27FC236}">
                <a16:creationId xmlns:a16="http://schemas.microsoft.com/office/drawing/2014/main" id="{25BB8875-C92B-CEF2-FC5B-583AFA9C2A64}"/>
              </a:ext>
            </a:extLst>
          </p:cNvPr>
          <p:cNvSpPr txBox="1"/>
          <p:nvPr/>
        </p:nvSpPr>
        <p:spPr>
          <a:xfrm>
            <a:off x="7663543" y="17752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3200" b="1">
                <a:solidFill>
                  <a:srgbClr val="3A605C"/>
                </a:solidFill>
                <a:latin typeface="Calibri Light"/>
              </a:rPr>
              <a:t>(Page 2 of 2)</a:t>
            </a:r>
            <a:endParaRPr lang="en-US"/>
          </a:p>
        </p:txBody>
      </p:sp>
    </p:spTree>
    <p:extLst>
      <p:ext uri="{BB962C8B-B14F-4D97-AF65-F5344CB8AC3E}">
        <p14:creationId xmlns:p14="http://schemas.microsoft.com/office/powerpoint/2010/main" val="3824051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C960-2CA7-01F9-F38D-16F76CEDEB8D}"/>
              </a:ext>
            </a:extLst>
          </p:cNvPr>
          <p:cNvSpPr>
            <a:spLocks noGrp="1"/>
          </p:cNvSpPr>
          <p:nvPr>
            <p:ph type="title"/>
          </p:nvPr>
        </p:nvSpPr>
        <p:spPr>
          <a:xfrm>
            <a:off x="1854485" y="1564534"/>
            <a:ext cx="9448515" cy="2619571"/>
          </a:xfrm>
        </p:spPr>
        <p:txBody>
          <a:bodyPr/>
          <a:lstStyle/>
          <a:p>
            <a:r>
              <a:rPr lang="en-US">
                <a:cs typeface="Calibri Light"/>
              </a:rPr>
              <a:t>Eligibility</a:t>
            </a:r>
            <a:endParaRPr lang="en-US"/>
          </a:p>
        </p:txBody>
      </p:sp>
    </p:spTree>
    <p:extLst>
      <p:ext uri="{BB962C8B-B14F-4D97-AF65-F5344CB8AC3E}">
        <p14:creationId xmlns:p14="http://schemas.microsoft.com/office/powerpoint/2010/main" val="1228710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con&#10;&#10;Description automatically generated">
            <a:extLst>
              <a:ext uri="{FF2B5EF4-FFF2-40B4-BE49-F238E27FC236}">
                <a16:creationId xmlns:a16="http://schemas.microsoft.com/office/drawing/2014/main" id="{EA454ACC-29CA-6A25-74E2-08AE87496E6F}"/>
              </a:ext>
            </a:extLst>
          </p:cNvPr>
          <p:cNvPicPr>
            <a:picLocks noChangeAspect="1"/>
          </p:cNvPicPr>
          <p:nvPr/>
        </p:nvPicPr>
        <p:blipFill>
          <a:blip r:embed="rId2"/>
          <a:stretch>
            <a:fillRect/>
          </a:stretch>
        </p:blipFill>
        <p:spPr>
          <a:xfrm>
            <a:off x="9300703" y="171161"/>
            <a:ext cx="2708344" cy="2346646"/>
          </a:xfrm>
          <a:prstGeom prst="rect">
            <a:avLst/>
          </a:prstGeom>
        </p:spPr>
      </p:pic>
      <p:sp>
        <p:nvSpPr>
          <p:cNvPr id="2" name="Title 1"/>
          <p:cNvSpPr>
            <a:spLocks noGrp="1"/>
          </p:cNvSpPr>
          <p:nvPr>
            <p:ph type="title"/>
          </p:nvPr>
        </p:nvSpPr>
        <p:spPr>
          <a:xfrm>
            <a:off x="485943" y="169932"/>
            <a:ext cx="10515600" cy="1325563"/>
          </a:xfrm>
        </p:spPr>
        <p:txBody>
          <a:bodyPr/>
          <a:lstStyle/>
          <a:p>
            <a:r>
              <a:rPr lang="en-US" b="1">
                <a:solidFill>
                  <a:srgbClr val="3A605C"/>
                </a:solidFill>
                <a:cs typeface="Calibri Light"/>
              </a:rPr>
              <a:t>Eligible Organisation's</a:t>
            </a:r>
            <a:endParaRPr lang="en-US" b="1">
              <a:solidFill>
                <a:srgbClr val="3A605C"/>
              </a:solidFill>
              <a:ea typeface="Calibri Light"/>
              <a:cs typeface="Calibri Light"/>
            </a:endParaRPr>
          </a:p>
        </p:txBody>
      </p:sp>
      <p:sp>
        <p:nvSpPr>
          <p:cNvPr id="3" name="Content Placeholder 2"/>
          <p:cNvSpPr>
            <a:spLocks noGrp="1"/>
          </p:cNvSpPr>
          <p:nvPr>
            <p:ph idx="1"/>
          </p:nvPr>
        </p:nvSpPr>
        <p:spPr>
          <a:xfrm>
            <a:off x="727464" y="1712344"/>
            <a:ext cx="10741560" cy="3814413"/>
          </a:xfrm>
        </p:spPr>
        <p:txBody>
          <a:bodyPr vert="horz" lIns="91440" tIns="45720" rIns="91440" bIns="45720" rtlCol="0" anchor="t">
            <a:normAutofit/>
          </a:bodyPr>
          <a:lstStyle/>
          <a:p>
            <a:pPr marL="457200" indent="-457200"/>
            <a:r>
              <a:rPr lang="en-US">
                <a:solidFill>
                  <a:schemeClr val="tx1">
                    <a:lumMod val="65000"/>
                    <a:lumOff val="35000"/>
                  </a:schemeClr>
                </a:solidFill>
                <a:ea typeface="+mn-lt"/>
                <a:cs typeface="+mn-lt"/>
              </a:rPr>
              <a:t>Not-for-profits and community and voluntary orgs.</a:t>
            </a:r>
          </a:p>
          <a:p>
            <a:pPr marL="457200" indent="-457200"/>
            <a:r>
              <a:rPr lang="en-IE">
                <a:solidFill>
                  <a:schemeClr val="tx1">
                    <a:lumMod val="65000"/>
                    <a:lumOff val="35000"/>
                  </a:schemeClr>
                </a:solidFill>
                <a:ea typeface="Calibri"/>
                <a:cs typeface="Calibri"/>
              </a:rPr>
              <a:t>Established for a minimum of 2 years prior to application opening date.</a:t>
            </a:r>
          </a:p>
          <a:p>
            <a:pPr marL="457200" indent="-457200"/>
            <a:r>
              <a:rPr lang="en-IE">
                <a:solidFill>
                  <a:schemeClr val="tx1">
                    <a:lumMod val="65000"/>
                    <a:lumOff val="35000"/>
                  </a:schemeClr>
                </a:solidFill>
                <a:cs typeface="Calibri"/>
              </a:rPr>
              <a:t>Incorporated and Unincorporated organisations</a:t>
            </a:r>
          </a:p>
          <a:p>
            <a:pPr marL="457200" indent="-457200"/>
            <a:r>
              <a:rPr lang="en-IE">
                <a:solidFill>
                  <a:schemeClr val="tx1">
                    <a:lumMod val="65000"/>
                    <a:lumOff val="35000"/>
                  </a:schemeClr>
                </a:solidFill>
                <a:cs typeface="Calibri"/>
              </a:rPr>
              <a:t>Must have a Tax Reference Number (TRN) and a Tax Clearance Access Number (TCAN)</a:t>
            </a:r>
          </a:p>
          <a:p>
            <a:pPr marL="457200" indent="-457200"/>
            <a:r>
              <a:rPr lang="en-IE">
                <a:solidFill>
                  <a:schemeClr val="tx1">
                    <a:lumMod val="65000"/>
                    <a:lumOff val="35000"/>
                  </a:schemeClr>
                </a:solidFill>
                <a:cs typeface="Calibri"/>
              </a:rPr>
              <a:t>Centre must be open to and used by the wider community for a variety of activities</a:t>
            </a:r>
          </a:p>
        </p:txBody>
      </p:sp>
    </p:spTree>
    <p:extLst>
      <p:ext uri="{BB962C8B-B14F-4D97-AF65-F5344CB8AC3E}">
        <p14:creationId xmlns:p14="http://schemas.microsoft.com/office/powerpoint/2010/main" val="244877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00" y="212845"/>
            <a:ext cx="3696232" cy="1737454"/>
          </a:xfrm>
        </p:spPr>
        <p:txBody>
          <a:bodyPr>
            <a:normAutofit/>
          </a:bodyPr>
          <a:lstStyle/>
          <a:p>
            <a:r>
              <a:rPr lang="en-US" b="1">
                <a:solidFill>
                  <a:srgbClr val="3A605C"/>
                </a:solidFill>
                <a:ea typeface="+mj-lt"/>
                <a:cs typeface="+mj-lt"/>
              </a:rPr>
              <a:t>Ineligible</a:t>
            </a:r>
            <a:br>
              <a:rPr lang="en-US" b="1">
                <a:solidFill>
                  <a:srgbClr val="3A605C"/>
                </a:solidFill>
                <a:ea typeface="+mj-lt"/>
                <a:cs typeface="+mj-lt"/>
              </a:rPr>
            </a:br>
            <a:r>
              <a:rPr lang="en-US" b="1" err="1">
                <a:solidFill>
                  <a:srgbClr val="3A605C"/>
                </a:solidFill>
                <a:ea typeface="+mj-lt"/>
                <a:cs typeface="+mj-lt"/>
              </a:rPr>
              <a:t>Organisation's</a:t>
            </a:r>
          </a:p>
        </p:txBody>
      </p:sp>
      <p:sp>
        <p:nvSpPr>
          <p:cNvPr id="3" name="Content Placeholder 2"/>
          <p:cNvSpPr>
            <a:spLocks noGrp="1"/>
          </p:cNvSpPr>
          <p:nvPr>
            <p:ph idx="1"/>
          </p:nvPr>
        </p:nvSpPr>
        <p:spPr>
          <a:xfrm>
            <a:off x="3730965" y="517490"/>
            <a:ext cx="8267700" cy="6190502"/>
          </a:xfrm>
        </p:spPr>
        <p:txBody>
          <a:bodyPr vert="horz" lIns="91440" tIns="45720" rIns="91440" bIns="45720" rtlCol="0" anchor="t">
            <a:noAutofit/>
          </a:bodyPr>
          <a:lstStyle/>
          <a:p>
            <a:pPr marL="800100" indent="-342900">
              <a:spcBef>
                <a:spcPts val="400"/>
              </a:spcBef>
              <a:buFont typeface="Wingdings" panose="05000000000000000000" pitchFamily="2" charset="2"/>
              <a:buChar char="§"/>
            </a:pPr>
            <a:r>
              <a:rPr lang="en-US">
                <a:solidFill>
                  <a:schemeClr val="tx1">
                    <a:lumMod val="65000"/>
                    <a:lumOff val="35000"/>
                  </a:schemeClr>
                </a:solidFill>
                <a:ea typeface="+mn-lt"/>
                <a:cs typeface="+mn-lt"/>
              </a:rPr>
              <a:t>Private, commercial, for-profit companies, trusts, foundations, individuals</a:t>
            </a:r>
          </a:p>
          <a:p>
            <a:pPr marL="800100" indent="-342900">
              <a:spcBef>
                <a:spcPts val="400"/>
              </a:spcBef>
              <a:buFont typeface="Wingdings" panose="05000000000000000000" pitchFamily="2" charset="2"/>
              <a:buChar char="§"/>
            </a:pPr>
            <a:endParaRPr lang="en-US">
              <a:solidFill>
                <a:schemeClr val="tx1">
                  <a:lumMod val="65000"/>
                  <a:lumOff val="35000"/>
                </a:schemeClr>
              </a:solidFill>
              <a:ea typeface="+mn-lt"/>
              <a:cs typeface="+mn-lt"/>
            </a:endParaRPr>
          </a:p>
          <a:p>
            <a:pPr marL="800100" indent="-342900">
              <a:spcBef>
                <a:spcPts val="400"/>
              </a:spcBef>
              <a:buFont typeface="Wingdings" panose="05000000000000000000" pitchFamily="2" charset="2"/>
              <a:buChar char="§"/>
            </a:pPr>
            <a:r>
              <a:rPr lang="en-US">
                <a:solidFill>
                  <a:schemeClr val="tx1">
                    <a:lumMod val="65000"/>
                    <a:lumOff val="35000"/>
                  </a:schemeClr>
                </a:solidFill>
                <a:ea typeface="+mn-lt"/>
                <a:cs typeface="+mn-lt"/>
              </a:rPr>
              <a:t>Community enterprise </a:t>
            </a:r>
            <a:r>
              <a:rPr lang="en-US" err="1">
                <a:solidFill>
                  <a:schemeClr val="tx1">
                    <a:lumMod val="65000"/>
                    <a:lumOff val="35000"/>
                  </a:schemeClr>
                </a:solidFill>
                <a:ea typeface="+mn-lt"/>
                <a:cs typeface="+mn-lt"/>
              </a:rPr>
              <a:t>centres</a:t>
            </a:r>
            <a:endParaRPr lang="en-US">
              <a:solidFill>
                <a:schemeClr val="tx1">
                  <a:lumMod val="65000"/>
                  <a:lumOff val="35000"/>
                </a:schemeClr>
              </a:solidFill>
              <a:ea typeface="+mn-lt"/>
              <a:cs typeface="+mn-lt"/>
            </a:endParaRPr>
          </a:p>
          <a:p>
            <a:pPr>
              <a:spcBef>
                <a:spcPts val="400"/>
              </a:spcBef>
              <a:buFont typeface="Wingdings" panose="05000000000000000000" pitchFamily="2" charset="2"/>
              <a:buChar char="§"/>
            </a:pPr>
            <a:endParaRPr lang="en-US">
              <a:solidFill>
                <a:schemeClr val="tx1">
                  <a:lumMod val="65000"/>
                  <a:lumOff val="35000"/>
                </a:schemeClr>
              </a:solidFill>
              <a:ea typeface="+mn-lt"/>
              <a:cs typeface="+mn-lt"/>
            </a:endParaRPr>
          </a:p>
          <a:p>
            <a:pPr marL="800100" indent="-342900">
              <a:spcBef>
                <a:spcPts val="400"/>
              </a:spcBef>
              <a:buFont typeface="Wingdings" panose="05000000000000000000" pitchFamily="2" charset="2"/>
              <a:buChar char="§"/>
            </a:pPr>
            <a:r>
              <a:rPr lang="en-US">
                <a:solidFill>
                  <a:schemeClr val="tx1">
                    <a:lumMod val="65000"/>
                    <a:lumOff val="35000"/>
                  </a:schemeClr>
                </a:solidFill>
                <a:ea typeface="+mn-lt"/>
                <a:cs typeface="+mn-lt"/>
              </a:rPr>
              <a:t>Remote Working Hubs</a:t>
            </a:r>
          </a:p>
          <a:p>
            <a:pPr marL="800100" indent="-342900">
              <a:spcBef>
                <a:spcPts val="400"/>
              </a:spcBef>
              <a:buFont typeface="Wingdings" panose="05000000000000000000" pitchFamily="2" charset="2"/>
              <a:buChar char="§"/>
            </a:pPr>
            <a:endParaRPr lang="en-IE">
              <a:solidFill>
                <a:schemeClr val="tx1">
                  <a:lumMod val="65000"/>
                  <a:lumOff val="35000"/>
                </a:schemeClr>
              </a:solidFill>
              <a:ea typeface="+mn-lt"/>
              <a:cs typeface="+mn-lt"/>
            </a:endParaRPr>
          </a:p>
          <a:p>
            <a:pPr marL="800100" indent="-342900">
              <a:spcBef>
                <a:spcPts val="400"/>
              </a:spcBef>
              <a:buFont typeface="Wingdings" panose="05000000000000000000" pitchFamily="2" charset="2"/>
              <a:buChar char="§"/>
            </a:pPr>
            <a:r>
              <a:rPr lang="en-IE">
                <a:solidFill>
                  <a:schemeClr val="tx1">
                    <a:lumMod val="65000"/>
                    <a:lumOff val="35000"/>
                  </a:schemeClr>
                </a:solidFill>
                <a:ea typeface="+mn-lt"/>
                <a:cs typeface="+mn-lt"/>
              </a:rPr>
              <a:t>Childcare, </a:t>
            </a:r>
            <a:r>
              <a:rPr lang="en-IE" err="1">
                <a:solidFill>
                  <a:schemeClr val="tx1">
                    <a:lumMod val="65000"/>
                    <a:lumOff val="35000"/>
                  </a:schemeClr>
                </a:solidFill>
                <a:ea typeface="+mn-lt"/>
                <a:cs typeface="+mn-lt"/>
              </a:rPr>
              <a:t>st</a:t>
            </a:r>
            <a:r>
              <a:rPr lang="en-US" err="1">
                <a:solidFill>
                  <a:schemeClr val="tx1">
                    <a:lumMod val="65000"/>
                    <a:lumOff val="35000"/>
                  </a:schemeClr>
                </a:solidFill>
                <a:ea typeface="+mn-lt"/>
                <a:cs typeface="+mn-lt"/>
              </a:rPr>
              <a:t>atutory</a:t>
            </a:r>
            <a:r>
              <a:rPr lang="en-US">
                <a:solidFill>
                  <a:schemeClr val="tx1">
                    <a:lumMod val="65000"/>
                    <a:lumOff val="35000"/>
                  </a:schemeClr>
                </a:solidFill>
                <a:ea typeface="+mn-lt"/>
                <a:cs typeface="+mn-lt"/>
              </a:rPr>
              <a:t> education facilities</a:t>
            </a:r>
          </a:p>
          <a:p>
            <a:pPr marL="800100" indent="-342900">
              <a:spcBef>
                <a:spcPts val="400"/>
              </a:spcBef>
              <a:buFont typeface="Wingdings" panose="05000000000000000000" pitchFamily="2" charset="2"/>
              <a:buChar char="§"/>
            </a:pPr>
            <a:endParaRPr lang="en-US">
              <a:solidFill>
                <a:schemeClr val="tx1">
                  <a:lumMod val="65000"/>
                  <a:lumOff val="35000"/>
                </a:schemeClr>
              </a:solidFill>
              <a:ea typeface="+mn-lt"/>
              <a:cs typeface="+mn-lt"/>
            </a:endParaRPr>
          </a:p>
          <a:p>
            <a:pPr marL="800100" indent="-342900">
              <a:spcBef>
                <a:spcPts val="400"/>
              </a:spcBef>
              <a:buFont typeface="Wingdings" panose="05000000000000000000" pitchFamily="2" charset="2"/>
              <a:buChar char="§"/>
            </a:pPr>
            <a:r>
              <a:rPr lang="en-US">
                <a:solidFill>
                  <a:schemeClr val="tx1">
                    <a:lumMod val="65000"/>
                    <a:lumOff val="35000"/>
                  </a:schemeClr>
                </a:solidFill>
                <a:ea typeface="+mn-lt"/>
                <a:cs typeface="+mn-lt"/>
              </a:rPr>
              <a:t>Statutory bodies</a:t>
            </a:r>
          </a:p>
          <a:p>
            <a:pPr marL="800100" indent="-342900">
              <a:spcBef>
                <a:spcPts val="400"/>
              </a:spcBef>
              <a:buFont typeface="Wingdings" panose="05000000000000000000" pitchFamily="2" charset="2"/>
              <a:buChar char="§"/>
            </a:pPr>
            <a:endParaRPr lang="en-US">
              <a:solidFill>
                <a:schemeClr val="tx1">
                  <a:lumMod val="65000"/>
                  <a:lumOff val="35000"/>
                </a:schemeClr>
              </a:solidFill>
              <a:ea typeface="+mn-lt"/>
              <a:cs typeface="+mn-lt"/>
            </a:endParaRPr>
          </a:p>
          <a:p>
            <a:pPr marL="800100" indent="-342900">
              <a:spcBef>
                <a:spcPts val="400"/>
              </a:spcBef>
              <a:buFont typeface="Wingdings" panose="05000000000000000000" pitchFamily="2" charset="2"/>
              <a:buChar char="§"/>
            </a:pPr>
            <a:r>
              <a:rPr lang="en-IE">
                <a:solidFill>
                  <a:schemeClr val="tx1">
                    <a:lumMod val="65000"/>
                    <a:lumOff val="35000"/>
                  </a:schemeClr>
                </a:solidFill>
                <a:cs typeface="Arial"/>
              </a:rPr>
              <a:t>Organisations that received funding under CCIF 2022 but have not submitted their final report by the 21st August 2024 </a:t>
            </a:r>
            <a:endParaRPr lang="en-IE">
              <a:solidFill>
                <a:schemeClr val="tx1">
                  <a:lumMod val="65000"/>
                  <a:lumOff val="35000"/>
                </a:schemeClr>
              </a:solidFill>
              <a:ea typeface="Calibri"/>
              <a:cs typeface="Arial"/>
            </a:endParaRPr>
          </a:p>
          <a:p>
            <a:pPr marL="457200" indent="0">
              <a:spcBef>
                <a:spcPts val="400"/>
              </a:spcBef>
            </a:pPr>
            <a:endParaRPr lang="en-US" sz="2000" b="1">
              <a:ea typeface="+mn-lt"/>
              <a:cs typeface="+mn-lt"/>
            </a:endParaRPr>
          </a:p>
          <a:p>
            <a:pPr marL="457200" indent="0">
              <a:spcBef>
                <a:spcPts val="400"/>
              </a:spcBef>
            </a:pPr>
            <a:endParaRPr lang="en-IE" sz="2000" b="1">
              <a:ea typeface="Calibri"/>
              <a:cs typeface="Calibri"/>
            </a:endParaRPr>
          </a:p>
          <a:p>
            <a:pPr marL="457200" indent="0">
              <a:spcBef>
                <a:spcPts val="400"/>
              </a:spcBef>
              <a:buNone/>
            </a:pPr>
            <a:endParaRPr lang="en-IE" sz="2000" b="1">
              <a:ea typeface="Calibri"/>
              <a:cs typeface="Calibri"/>
            </a:endParaRPr>
          </a:p>
          <a:p>
            <a:pPr marL="457200" indent="0">
              <a:spcBef>
                <a:spcPts val="400"/>
              </a:spcBef>
            </a:pPr>
            <a:endParaRPr lang="en-IE" sz="2000" b="1">
              <a:solidFill>
                <a:srgbClr val="000000"/>
              </a:solidFill>
              <a:ea typeface="Calibri"/>
              <a:cs typeface="Calibri"/>
            </a:endParaRPr>
          </a:p>
          <a:p>
            <a:pPr marL="457200" indent="-457200"/>
            <a:endParaRPr lang="en-IE" sz="2000">
              <a:solidFill>
                <a:srgbClr val="000000"/>
              </a:solidFill>
              <a:ea typeface="Calibri"/>
              <a:cs typeface="Calibri"/>
            </a:endParaRPr>
          </a:p>
          <a:p>
            <a:pPr marL="0" indent="0">
              <a:buNone/>
            </a:pPr>
            <a:endParaRPr lang="en-US" sz="2000">
              <a:solidFill>
                <a:srgbClr val="FF0000"/>
              </a:solidFill>
              <a:ea typeface="Calibri"/>
              <a:cs typeface="Calibri"/>
            </a:endParaRPr>
          </a:p>
          <a:p>
            <a:endParaRPr lang="en-IE" sz="2000">
              <a:ea typeface="Calibri" panose="020F0502020204030204"/>
              <a:cs typeface="Calibri"/>
            </a:endParaRPr>
          </a:p>
          <a:p>
            <a:endParaRPr lang="en-IE" sz="2000">
              <a:ea typeface="Calibri" panose="020F0502020204030204"/>
              <a:cs typeface="Calibri"/>
            </a:endParaRPr>
          </a:p>
          <a:p>
            <a:pPr marL="457200" indent="-457200"/>
            <a:endParaRPr lang="en-IE" sz="2000">
              <a:ea typeface="Calibri" panose="020F0502020204030204"/>
              <a:cs typeface="Calibri"/>
            </a:endParaRPr>
          </a:p>
          <a:p>
            <a:endParaRPr lang="en-IE" sz="2000">
              <a:ea typeface="Calibri" panose="020F0502020204030204"/>
              <a:cs typeface="Calibri"/>
            </a:endParaRPr>
          </a:p>
        </p:txBody>
      </p:sp>
      <p:pic>
        <p:nvPicPr>
          <p:cNvPr id="4" name="Picture 5" descr="Icon&#10;&#10;Description automatically generated">
            <a:extLst>
              <a:ext uri="{FF2B5EF4-FFF2-40B4-BE49-F238E27FC236}">
                <a16:creationId xmlns:a16="http://schemas.microsoft.com/office/drawing/2014/main" id="{680FCA36-8E53-F97A-4365-88210E90602A}"/>
              </a:ext>
            </a:extLst>
          </p:cNvPr>
          <p:cNvPicPr>
            <a:picLocks noChangeAspect="1"/>
          </p:cNvPicPr>
          <p:nvPr/>
        </p:nvPicPr>
        <p:blipFill>
          <a:blip r:embed="rId2"/>
          <a:stretch>
            <a:fillRect/>
          </a:stretch>
        </p:blipFill>
        <p:spPr>
          <a:xfrm>
            <a:off x="621106" y="2258279"/>
            <a:ext cx="2425590" cy="2425590"/>
          </a:xfrm>
          <a:prstGeom prst="rect">
            <a:avLst/>
          </a:prstGeom>
        </p:spPr>
      </p:pic>
    </p:spTree>
    <p:extLst>
      <p:ext uri="{BB962C8B-B14F-4D97-AF65-F5344CB8AC3E}">
        <p14:creationId xmlns:p14="http://schemas.microsoft.com/office/powerpoint/2010/main" val="408709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4ABCFF-1F70-A2CB-3E5D-F4E0296F3585}"/>
              </a:ext>
            </a:extLst>
          </p:cNvPr>
          <p:cNvSpPr>
            <a:spLocks noGrp="1"/>
          </p:cNvSpPr>
          <p:nvPr>
            <p:ph type="title"/>
          </p:nvPr>
        </p:nvSpPr>
        <p:spPr>
          <a:xfrm>
            <a:off x="199693" y="563051"/>
            <a:ext cx="4569930" cy="873388"/>
          </a:xfrm>
        </p:spPr>
        <p:txBody>
          <a:bodyPr>
            <a:noAutofit/>
          </a:bodyPr>
          <a:lstStyle/>
          <a:p>
            <a:r>
              <a:rPr lang="en-US" b="1">
                <a:solidFill>
                  <a:srgbClr val="3A605C"/>
                </a:solidFill>
                <a:ea typeface="+mj-lt"/>
                <a:cs typeface="+mj-lt"/>
              </a:rPr>
              <a:t>Ineligible Activities</a:t>
            </a:r>
            <a:endParaRPr lang="en-IE" b="1">
              <a:solidFill>
                <a:srgbClr val="3A605C"/>
              </a:solidFill>
              <a:ea typeface="+mj-lt"/>
              <a:cs typeface="+mj-lt"/>
            </a:endParaRPr>
          </a:p>
        </p:txBody>
      </p:sp>
      <p:sp>
        <p:nvSpPr>
          <p:cNvPr id="7" name="TextBox 6">
            <a:extLst>
              <a:ext uri="{FF2B5EF4-FFF2-40B4-BE49-F238E27FC236}">
                <a16:creationId xmlns:a16="http://schemas.microsoft.com/office/drawing/2014/main" id="{4F550818-71F3-D23B-F470-7040DC99C670}"/>
              </a:ext>
            </a:extLst>
          </p:cNvPr>
          <p:cNvSpPr txBox="1"/>
          <p:nvPr/>
        </p:nvSpPr>
        <p:spPr>
          <a:xfrm>
            <a:off x="4379885" y="1442930"/>
            <a:ext cx="7374771"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indent="-457200">
              <a:buFont typeface="Wingdings" panose="05000000000000000000" pitchFamily="2" charset="2"/>
              <a:buChar char="§"/>
            </a:pPr>
            <a:endParaRPr lang="en-IE" sz="2800">
              <a:cs typeface="Arial"/>
            </a:endParaRPr>
          </a:p>
          <a:p>
            <a:pPr marL="914400" indent="-457200">
              <a:buFont typeface="Wingdings" panose="05000000000000000000" pitchFamily="2" charset="2"/>
              <a:buChar char="§"/>
            </a:pPr>
            <a:r>
              <a:rPr lang="en-IE" sz="2800">
                <a:solidFill>
                  <a:schemeClr val="tx1">
                    <a:lumMod val="65000"/>
                    <a:lumOff val="35000"/>
                  </a:schemeClr>
                </a:solidFill>
                <a:cs typeface="Arial"/>
              </a:rPr>
              <a:t>New-build projects​</a:t>
            </a:r>
            <a:endParaRPr lang="en-IE" sz="2800">
              <a:solidFill>
                <a:schemeClr val="tx1">
                  <a:lumMod val="65000"/>
                  <a:lumOff val="35000"/>
                </a:schemeClr>
              </a:solidFill>
              <a:ea typeface="Calibri"/>
              <a:cs typeface="Arial"/>
            </a:endParaRPr>
          </a:p>
          <a:p>
            <a:endParaRPr lang="en-IE" sz="2800">
              <a:solidFill>
                <a:schemeClr val="tx1">
                  <a:lumMod val="65000"/>
                  <a:lumOff val="35000"/>
                </a:schemeClr>
              </a:solidFill>
              <a:ea typeface="Calibri"/>
              <a:cs typeface="Arial"/>
            </a:endParaRPr>
          </a:p>
          <a:p>
            <a:pPr marL="914400" indent="-457200">
              <a:buFont typeface="Wingdings" panose="05000000000000000000" pitchFamily="2" charset="2"/>
              <a:buChar char="§"/>
            </a:pPr>
            <a:r>
              <a:rPr lang="en-IE" sz="2800">
                <a:solidFill>
                  <a:schemeClr val="tx1">
                    <a:lumMod val="65000"/>
                    <a:lumOff val="35000"/>
                  </a:schemeClr>
                </a:solidFill>
                <a:cs typeface="Arial"/>
              </a:rPr>
              <a:t>Community centres that are not already currently in use by the wider community for a variety of activities</a:t>
            </a:r>
            <a:r>
              <a:rPr lang="en-US" sz="2800">
                <a:solidFill>
                  <a:schemeClr val="tx1">
                    <a:lumMod val="65000"/>
                    <a:lumOff val="35000"/>
                  </a:schemeClr>
                </a:solidFill>
                <a:cs typeface="Arial"/>
              </a:rPr>
              <a:t>​</a:t>
            </a:r>
            <a:endParaRPr lang="en-US" sz="2800">
              <a:solidFill>
                <a:schemeClr val="tx1">
                  <a:lumMod val="65000"/>
                  <a:lumOff val="35000"/>
                </a:schemeClr>
              </a:solidFill>
              <a:ea typeface="Calibri"/>
              <a:cs typeface="Arial"/>
            </a:endParaRPr>
          </a:p>
          <a:p>
            <a:pPr marL="914400" indent="-457200">
              <a:buFont typeface="Wingdings" panose="05000000000000000000" pitchFamily="2" charset="2"/>
              <a:buChar char="§"/>
            </a:pPr>
            <a:endParaRPr lang="en-IE" sz="2800">
              <a:solidFill>
                <a:schemeClr val="tx1">
                  <a:lumMod val="65000"/>
                  <a:lumOff val="35000"/>
                </a:schemeClr>
              </a:solidFill>
              <a:ea typeface="Calibri"/>
              <a:cs typeface="Arial"/>
            </a:endParaRPr>
          </a:p>
          <a:p>
            <a:pPr marL="914400" indent="-457200">
              <a:buFont typeface="Wingdings" panose="05000000000000000000" pitchFamily="2" charset="2"/>
              <a:buChar char="§"/>
            </a:pPr>
            <a:r>
              <a:rPr lang="en-IE" sz="2800">
                <a:solidFill>
                  <a:schemeClr val="tx1">
                    <a:lumMod val="65000"/>
                    <a:lumOff val="35000"/>
                  </a:schemeClr>
                </a:solidFill>
                <a:cs typeface="Arial"/>
              </a:rPr>
              <a:t>Relocation of community centres from one space to another</a:t>
            </a:r>
            <a:r>
              <a:rPr lang="en-US" sz="2800">
                <a:solidFill>
                  <a:schemeClr val="tx1">
                    <a:lumMod val="65000"/>
                    <a:lumOff val="35000"/>
                  </a:schemeClr>
                </a:solidFill>
                <a:cs typeface="Arial"/>
              </a:rPr>
              <a:t>​</a:t>
            </a:r>
            <a:endParaRPr lang="en-US" sz="2800">
              <a:solidFill>
                <a:schemeClr val="tx1">
                  <a:lumMod val="65000"/>
                  <a:lumOff val="35000"/>
                </a:schemeClr>
              </a:solidFill>
              <a:ea typeface="Calibri"/>
              <a:cs typeface="Arial"/>
            </a:endParaRPr>
          </a:p>
          <a:p>
            <a:pPr marL="457200">
              <a:buFont typeface=""/>
              <a:buChar char="•"/>
            </a:pPr>
            <a:endParaRPr lang="en-IE" sz="2400">
              <a:ea typeface="Calibri"/>
              <a:cs typeface="Arial"/>
            </a:endParaRPr>
          </a:p>
        </p:txBody>
      </p:sp>
      <p:pic>
        <p:nvPicPr>
          <p:cNvPr id="1026" name="Picture 2" descr="red and white love text">
            <a:extLst>
              <a:ext uri="{FF2B5EF4-FFF2-40B4-BE49-F238E27FC236}">
                <a16:creationId xmlns:a16="http://schemas.microsoft.com/office/drawing/2014/main" id="{641D0967-A724-354C-0E9E-2EB1768BC3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736" y="1867288"/>
            <a:ext cx="2349954" cy="313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92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E261D-BF60-850D-E7D9-FAE6CA9FF92D}"/>
              </a:ext>
            </a:extLst>
          </p:cNvPr>
          <p:cNvSpPr>
            <a:spLocks noGrp="1"/>
          </p:cNvSpPr>
          <p:nvPr>
            <p:ph idx="1"/>
          </p:nvPr>
        </p:nvSpPr>
        <p:spPr>
          <a:xfrm>
            <a:off x="3157415" y="1287317"/>
            <a:ext cx="8120185" cy="5261975"/>
          </a:xfrm>
        </p:spPr>
        <p:txBody>
          <a:bodyPr vert="horz" lIns="91440" tIns="45720" rIns="91440" bIns="45720" rtlCol="0" anchor="t">
            <a:normAutofit lnSpcReduction="10000"/>
          </a:bodyPr>
          <a:lstStyle/>
          <a:p>
            <a:pPr>
              <a:lnSpc>
                <a:spcPct val="110000"/>
              </a:lnSpc>
              <a:spcBef>
                <a:spcPts val="600"/>
              </a:spcBef>
            </a:pPr>
            <a:r>
              <a:rPr lang="en-US" sz="2400" dirty="0">
                <a:solidFill>
                  <a:schemeClr val="tx1">
                    <a:lumMod val="65000"/>
                    <a:lumOff val="35000"/>
                  </a:schemeClr>
                </a:solidFill>
                <a:ea typeface="+mn-lt"/>
                <a:cs typeface="+mn-lt"/>
              </a:rPr>
              <a:t>Organisational Governance documentation e.g. M&amp;A</a:t>
            </a:r>
            <a:endParaRPr lang="en-US" sz="1000" dirty="0">
              <a:solidFill>
                <a:schemeClr val="tx1">
                  <a:lumMod val="65000"/>
                  <a:lumOff val="35000"/>
                </a:schemeClr>
              </a:solidFill>
              <a:ea typeface="+mn-lt"/>
              <a:cs typeface="+mn-lt"/>
            </a:endParaRPr>
          </a:p>
          <a:p>
            <a:pPr>
              <a:lnSpc>
                <a:spcPct val="110000"/>
              </a:lnSpc>
              <a:spcBef>
                <a:spcPts val="600"/>
              </a:spcBef>
            </a:pPr>
            <a:r>
              <a:rPr lang="en-US" sz="2400" dirty="0">
                <a:solidFill>
                  <a:schemeClr val="tx1">
                    <a:lumMod val="65000"/>
                    <a:lumOff val="35000"/>
                  </a:schemeClr>
                </a:solidFill>
                <a:ea typeface="+mn-lt"/>
                <a:cs typeface="+mn-lt"/>
              </a:rPr>
              <a:t>Planning permission (if required) </a:t>
            </a:r>
            <a:endParaRPr lang="en-US" sz="1000" dirty="0">
              <a:solidFill>
                <a:schemeClr val="tx1">
                  <a:lumMod val="65000"/>
                  <a:lumOff val="35000"/>
                </a:schemeClr>
              </a:solidFill>
              <a:ea typeface="+mn-lt"/>
              <a:cs typeface="+mn-lt"/>
            </a:endParaRPr>
          </a:p>
          <a:p>
            <a:pPr>
              <a:lnSpc>
                <a:spcPct val="110000"/>
              </a:lnSpc>
              <a:spcBef>
                <a:spcPts val="600"/>
              </a:spcBef>
            </a:pPr>
            <a:r>
              <a:rPr lang="en-US" sz="2400" dirty="0">
                <a:solidFill>
                  <a:schemeClr val="tx1">
                    <a:lumMod val="65000"/>
                    <a:lumOff val="35000"/>
                  </a:schemeClr>
                </a:solidFill>
                <a:ea typeface="+mn-lt"/>
                <a:cs typeface="+mn-lt"/>
              </a:rPr>
              <a:t>If building is not owned by applicant:</a:t>
            </a:r>
          </a:p>
          <a:p>
            <a:pPr lvl="1">
              <a:lnSpc>
                <a:spcPct val="110000"/>
              </a:lnSpc>
              <a:spcBef>
                <a:spcPts val="600"/>
              </a:spcBef>
            </a:pPr>
            <a:r>
              <a:rPr lang="en-US" dirty="0">
                <a:solidFill>
                  <a:schemeClr val="tx1">
                    <a:lumMod val="65000"/>
                    <a:lumOff val="35000"/>
                  </a:schemeClr>
                </a:solidFill>
                <a:ea typeface="+mn-lt"/>
                <a:cs typeface="+mn-lt"/>
              </a:rPr>
              <a:t>Building owner permission to undertake project</a:t>
            </a:r>
          </a:p>
          <a:p>
            <a:pPr lvl="1">
              <a:lnSpc>
                <a:spcPct val="110000"/>
              </a:lnSpc>
              <a:spcBef>
                <a:spcPts val="600"/>
              </a:spcBef>
            </a:pPr>
            <a:r>
              <a:rPr lang="en-US" dirty="0">
                <a:solidFill>
                  <a:schemeClr val="tx1">
                    <a:lumMod val="65000"/>
                    <a:lumOff val="35000"/>
                  </a:schemeClr>
                </a:solidFill>
                <a:ea typeface="+mn-lt"/>
                <a:cs typeface="+mn-lt"/>
              </a:rPr>
              <a:t>Rental agreement for:</a:t>
            </a:r>
          </a:p>
          <a:p>
            <a:pPr marL="914400" lvl="2" indent="0">
              <a:lnSpc>
                <a:spcPct val="110000"/>
              </a:lnSpc>
              <a:spcBef>
                <a:spcPts val="600"/>
              </a:spcBef>
              <a:buNone/>
            </a:pPr>
            <a:r>
              <a:rPr lang="en-US" sz="1900" b="1" dirty="0">
                <a:solidFill>
                  <a:schemeClr val="tx1">
                    <a:lumMod val="65000"/>
                    <a:lumOff val="35000"/>
                  </a:schemeClr>
                </a:solidFill>
                <a:ea typeface="+mn-lt"/>
                <a:cs typeface="+mn-lt"/>
              </a:rPr>
              <a:t>Category 1: </a:t>
            </a:r>
            <a:r>
              <a:rPr lang="en-US" sz="1900" dirty="0">
                <a:solidFill>
                  <a:schemeClr val="tx1">
                    <a:lumMod val="65000"/>
                    <a:lumOff val="35000"/>
                  </a:schemeClr>
                </a:solidFill>
                <a:ea typeface="+mn-lt"/>
                <a:cs typeface="+mn-lt"/>
              </a:rPr>
              <a:t>5 years* </a:t>
            </a:r>
            <a:endParaRPr lang="en-US" sz="1900" dirty="0">
              <a:solidFill>
                <a:schemeClr val="tx1">
                  <a:lumMod val="65000"/>
                  <a:lumOff val="35000"/>
                </a:schemeClr>
              </a:solidFill>
              <a:cs typeface="Calibri"/>
            </a:endParaRPr>
          </a:p>
          <a:p>
            <a:pPr marL="914400" lvl="2" indent="0">
              <a:lnSpc>
                <a:spcPct val="110000"/>
              </a:lnSpc>
              <a:spcBef>
                <a:spcPts val="600"/>
              </a:spcBef>
              <a:buNone/>
            </a:pPr>
            <a:r>
              <a:rPr lang="en-US" sz="1900" b="1" dirty="0">
                <a:solidFill>
                  <a:schemeClr val="tx1">
                    <a:lumMod val="65000"/>
                    <a:lumOff val="35000"/>
                  </a:schemeClr>
                </a:solidFill>
                <a:ea typeface="+mn-lt"/>
                <a:cs typeface="+mn-lt"/>
              </a:rPr>
              <a:t>Category 2: </a:t>
            </a:r>
            <a:r>
              <a:rPr lang="en-US" sz="1900" dirty="0">
                <a:solidFill>
                  <a:schemeClr val="tx1">
                    <a:lumMod val="65000"/>
                    <a:lumOff val="35000"/>
                  </a:schemeClr>
                </a:solidFill>
                <a:ea typeface="+mn-lt"/>
                <a:cs typeface="+mn-lt"/>
              </a:rPr>
              <a:t>7 years* </a:t>
            </a:r>
          </a:p>
          <a:p>
            <a:pPr marL="457200" lvl="1" indent="0">
              <a:lnSpc>
                <a:spcPct val="110000"/>
              </a:lnSpc>
              <a:spcBef>
                <a:spcPts val="600"/>
              </a:spcBef>
              <a:buNone/>
            </a:pPr>
            <a:r>
              <a:rPr lang="en-US" sz="1400" dirty="0">
                <a:solidFill>
                  <a:schemeClr val="tx1">
                    <a:lumMod val="65000"/>
                    <a:lumOff val="35000"/>
                  </a:schemeClr>
                </a:solidFill>
                <a:ea typeface="+mn-lt"/>
                <a:cs typeface="+mn-lt"/>
              </a:rPr>
              <a:t>*</a:t>
            </a:r>
            <a:r>
              <a:rPr lang="en-US" sz="1400" i="1" dirty="0">
                <a:solidFill>
                  <a:schemeClr val="tx1">
                    <a:lumMod val="65000"/>
                    <a:lumOff val="35000"/>
                  </a:schemeClr>
                </a:solidFill>
                <a:ea typeface="+mn-lt"/>
                <a:cs typeface="+mn-lt"/>
              </a:rPr>
              <a:t>from the date the project will be completed</a:t>
            </a:r>
            <a:r>
              <a:rPr lang="en-US" sz="1400" dirty="0">
                <a:solidFill>
                  <a:schemeClr val="tx1">
                    <a:lumMod val="65000"/>
                    <a:lumOff val="35000"/>
                  </a:schemeClr>
                </a:solidFill>
                <a:ea typeface="+mn-lt"/>
                <a:cs typeface="+mn-lt"/>
              </a:rPr>
              <a:t> </a:t>
            </a:r>
            <a:endParaRPr lang="en-US" sz="1400" dirty="0">
              <a:solidFill>
                <a:schemeClr val="tx1">
                  <a:lumMod val="65000"/>
                  <a:lumOff val="35000"/>
                </a:schemeClr>
              </a:solidFill>
              <a:cs typeface="Calibri"/>
            </a:endParaRPr>
          </a:p>
          <a:p>
            <a:pPr algn="just">
              <a:lnSpc>
                <a:spcPct val="110000"/>
              </a:lnSpc>
              <a:spcBef>
                <a:spcPts val="600"/>
              </a:spcBef>
            </a:pPr>
            <a:r>
              <a:rPr lang="en-US" sz="2400" dirty="0">
                <a:solidFill>
                  <a:schemeClr val="tx1">
                    <a:lumMod val="65000"/>
                    <a:lumOff val="35000"/>
                  </a:schemeClr>
                </a:solidFill>
                <a:ea typeface="+mn-lt"/>
                <a:cs typeface="+mn-lt"/>
              </a:rPr>
              <a:t>Match funding:</a:t>
            </a:r>
          </a:p>
          <a:p>
            <a:pPr marL="457200" lvl="1" indent="0" algn="just">
              <a:lnSpc>
                <a:spcPct val="110000"/>
              </a:lnSpc>
              <a:spcBef>
                <a:spcPts val="600"/>
              </a:spcBef>
              <a:buNone/>
            </a:pPr>
            <a:r>
              <a:rPr lang="en-US" sz="2000" b="1" dirty="0">
                <a:solidFill>
                  <a:schemeClr val="tx1">
                    <a:lumMod val="65000"/>
                    <a:lumOff val="35000"/>
                  </a:schemeClr>
                </a:solidFill>
                <a:ea typeface="+mn-lt"/>
                <a:cs typeface="+mn-lt"/>
              </a:rPr>
              <a:t>Category 1: </a:t>
            </a:r>
            <a:r>
              <a:rPr lang="en-US" sz="2000" dirty="0">
                <a:solidFill>
                  <a:schemeClr val="tx1">
                    <a:lumMod val="65000"/>
                    <a:lumOff val="35000"/>
                  </a:schemeClr>
                </a:solidFill>
                <a:ea typeface="+mn-lt"/>
                <a:cs typeface="+mn-lt"/>
              </a:rPr>
              <a:t> 5% match funding of total project costs</a:t>
            </a:r>
          </a:p>
          <a:p>
            <a:pPr marL="457200" lvl="1" indent="0" algn="just">
              <a:lnSpc>
                <a:spcPct val="110000"/>
              </a:lnSpc>
              <a:spcBef>
                <a:spcPts val="600"/>
              </a:spcBef>
              <a:buNone/>
            </a:pPr>
            <a:r>
              <a:rPr lang="en-US" sz="2000" b="1" dirty="0">
                <a:solidFill>
                  <a:schemeClr val="tx1">
                    <a:lumMod val="65000"/>
                    <a:lumOff val="35000"/>
                  </a:schemeClr>
                </a:solidFill>
                <a:ea typeface="Calibri"/>
                <a:cs typeface="Calibri"/>
              </a:rPr>
              <a:t>Category 2:</a:t>
            </a:r>
            <a:r>
              <a:rPr lang="en-US" sz="2000" dirty="0">
                <a:solidFill>
                  <a:schemeClr val="tx1">
                    <a:lumMod val="65000"/>
                    <a:lumOff val="35000"/>
                  </a:schemeClr>
                </a:solidFill>
                <a:ea typeface="Calibri"/>
                <a:cs typeface="Calibri"/>
              </a:rPr>
              <a:t>   10% match funding of total project costs</a:t>
            </a:r>
          </a:p>
          <a:p>
            <a:pPr marL="265113" lvl="1" indent="-265113">
              <a:lnSpc>
                <a:spcPct val="110000"/>
              </a:lnSpc>
              <a:spcBef>
                <a:spcPts val="600"/>
              </a:spcBef>
            </a:pPr>
            <a:r>
              <a:rPr lang="en-US" dirty="0">
                <a:solidFill>
                  <a:schemeClr val="tx1">
                    <a:lumMod val="65000"/>
                    <a:lumOff val="35000"/>
                  </a:schemeClr>
                </a:solidFill>
                <a:ea typeface="+mn-lt"/>
                <a:cs typeface="+mn-lt"/>
              </a:rPr>
              <a:t>Quotes – 1 quote for each significant cost item (i.e. €5k or above)</a:t>
            </a:r>
          </a:p>
          <a:p>
            <a:pPr marL="0" indent="0" algn="just">
              <a:buNone/>
            </a:pPr>
            <a:endParaRPr lang="en-US" dirty="0">
              <a:solidFill>
                <a:srgbClr val="000000"/>
              </a:solidFill>
              <a:ea typeface="Calibri"/>
              <a:cs typeface="Calibri"/>
            </a:endParaRPr>
          </a:p>
        </p:txBody>
      </p:sp>
      <p:pic>
        <p:nvPicPr>
          <p:cNvPr id="4" name="Picture 4" descr="Worker measuring wood">
            <a:extLst>
              <a:ext uri="{FF2B5EF4-FFF2-40B4-BE49-F238E27FC236}">
                <a16:creationId xmlns:a16="http://schemas.microsoft.com/office/drawing/2014/main" id="{26A2843C-1115-5DAB-82EC-005D74B73BCA}"/>
              </a:ext>
            </a:extLst>
          </p:cNvPr>
          <p:cNvPicPr>
            <a:picLocks noChangeAspect="1"/>
          </p:cNvPicPr>
          <p:nvPr/>
        </p:nvPicPr>
        <p:blipFill>
          <a:blip r:embed="rId2"/>
          <a:stretch>
            <a:fillRect/>
          </a:stretch>
        </p:blipFill>
        <p:spPr>
          <a:xfrm>
            <a:off x="399231" y="1732468"/>
            <a:ext cx="2113053" cy="1807901"/>
          </a:xfrm>
          <a:prstGeom prst="rect">
            <a:avLst/>
          </a:prstGeom>
        </p:spPr>
      </p:pic>
      <p:sp>
        <p:nvSpPr>
          <p:cNvPr id="6" name="Title 1">
            <a:extLst>
              <a:ext uri="{FF2B5EF4-FFF2-40B4-BE49-F238E27FC236}">
                <a16:creationId xmlns:a16="http://schemas.microsoft.com/office/drawing/2014/main" id="{4E5BC0E5-8723-B55F-1675-2C1929E2CF15}"/>
              </a:ext>
            </a:extLst>
          </p:cNvPr>
          <p:cNvSpPr txBox="1">
            <a:spLocks/>
          </p:cNvSpPr>
          <p:nvPr/>
        </p:nvSpPr>
        <p:spPr>
          <a:xfrm>
            <a:off x="203855" y="205177"/>
            <a:ext cx="7025376" cy="881761"/>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dirty="0">
                <a:solidFill>
                  <a:srgbClr val="3A605C"/>
                </a:solidFill>
                <a:ea typeface="+mj-lt"/>
                <a:cs typeface="+mj-lt"/>
              </a:rPr>
              <a:t>Evidence required with application</a:t>
            </a:r>
            <a:endParaRPr lang="en-IE" sz="4400" dirty="0"/>
          </a:p>
        </p:txBody>
      </p:sp>
    </p:spTree>
    <p:extLst>
      <p:ext uri="{BB962C8B-B14F-4D97-AF65-F5344CB8AC3E}">
        <p14:creationId xmlns:p14="http://schemas.microsoft.com/office/powerpoint/2010/main" val="296448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BB08A-6902-6894-9739-9BE300C617AC}"/>
              </a:ext>
            </a:extLst>
          </p:cNvPr>
          <p:cNvSpPr>
            <a:spLocks noGrp="1"/>
          </p:cNvSpPr>
          <p:nvPr>
            <p:ph type="title"/>
          </p:nvPr>
        </p:nvSpPr>
        <p:spPr>
          <a:xfrm>
            <a:off x="186785" y="258872"/>
            <a:ext cx="11729609" cy="808156"/>
          </a:xfrm>
        </p:spPr>
        <p:txBody>
          <a:bodyPr>
            <a:normAutofit/>
          </a:bodyPr>
          <a:lstStyle/>
          <a:p>
            <a:r>
              <a:rPr lang="en-US">
                <a:solidFill>
                  <a:srgbClr val="3A605C"/>
                </a:solidFill>
                <a:latin typeface="Calibri"/>
                <a:cs typeface="Calibri"/>
              </a:rPr>
              <a:t>Example CCIF 2022: </a:t>
            </a:r>
            <a:r>
              <a:rPr lang="en-US" err="1">
                <a:solidFill>
                  <a:srgbClr val="3A605C"/>
                </a:solidFill>
                <a:latin typeface="Calibri"/>
                <a:cs typeface="Arial"/>
              </a:rPr>
              <a:t>Ballinacor</a:t>
            </a:r>
            <a:r>
              <a:rPr lang="en-US">
                <a:solidFill>
                  <a:srgbClr val="3A605C"/>
                </a:solidFill>
                <a:latin typeface="Calibri"/>
                <a:cs typeface="Arial"/>
              </a:rPr>
              <a:t> Community Project</a:t>
            </a:r>
            <a:r>
              <a:rPr lang="en-US">
                <a:solidFill>
                  <a:srgbClr val="000000"/>
                </a:solidFill>
                <a:latin typeface="Calibri"/>
                <a:cs typeface="Arial"/>
              </a:rPr>
              <a:t> </a:t>
            </a:r>
          </a:p>
        </p:txBody>
      </p:sp>
      <p:sp>
        <p:nvSpPr>
          <p:cNvPr id="5" name="Rectangle: Rounded Corners 4">
            <a:extLst>
              <a:ext uri="{FF2B5EF4-FFF2-40B4-BE49-F238E27FC236}">
                <a16:creationId xmlns:a16="http://schemas.microsoft.com/office/drawing/2014/main" id="{E25F8BE5-2870-BF03-87AF-E4802417AE2E}"/>
              </a:ext>
            </a:extLst>
          </p:cNvPr>
          <p:cNvSpPr/>
          <p:nvPr/>
        </p:nvSpPr>
        <p:spPr>
          <a:xfrm>
            <a:off x="811969" y="1057620"/>
            <a:ext cx="9877096" cy="95073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t>Category: 1</a:t>
            </a:r>
          </a:p>
          <a:p>
            <a:pPr algn="ctr"/>
            <a:r>
              <a:rPr lang="en-US" sz="2000" b="1"/>
              <a:t>Grant Amount: €25,000</a:t>
            </a:r>
            <a:endParaRPr lang="en-US" sz="2000" b="1">
              <a:ea typeface="Calibri"/>
              <a:cs typeface="Calibri"/>
            </a:endParaRPr>
          </a:p>
          <a:p>
            <a:pPr algn="ctr"/>
            <a:r>
              <a:rPr lang="en-US" sz="2000" b="1">
                <a:cs typeface="Calibri"/>
              </a:rPr>
              <a:t>Where: Co. Wicklow</a:t>
            </a:r>
            <a:endParaRPr lang="en-US" sz="2000" b="1">
              <a:ea typeface="Calibri"/>
              <a:cs typeface="Calibri"/>
            </a:endParaRPr>
          </a:p>
        </p:txBody>
      </p:sp>
      <p:sp>
        <p:nvSpPr>
          <p:cNvPr id="6" name="TextBox 5">
            <a:extLst>
              <a:ext uri="{FF2B5EF4-FFF2-40B4-BE49-F238E27FC236}">
                <a16:creationId xmlns:a16="http://schemas.microsoft.com/office/drawing/2014/main" id="{55475631-5154-27D5-2175-ABD112FE724A}"/>
              </a:ext>
            </a:extLst>
          </p:cNvPr>
          <p:cNvSpPr txBox="1"/>
          <p:nvPr/>
        </p:nvSpPr>
        <p:spPr>
          <a:xfrm>
            <a:off x="186785" y="2157337"/>
            <a:ext cx="7775929" cy="3816429"/>
          </a:xfrm>
          <a:prstGeom prst="rect">
            <a:avLst/>
          </a:prstGeom>
          <a:noFill/>
        </p:spPr>
        <p:txBody>
          <a:bodyPr wrap="square" lIns="91440" tIns="45720" rIns="91440" bIns="45720" rtlCol="0" anchor="t">
            <a:spAutoFit/>
          </a:bodyPr>
          <a:lstStyle/>
          <a:p>
            <a:r>
              <a:rPr lang="en-US" sz="2200" b="1">
                <a:latin typeface="Calibri"/>
                <a:ea typeface="Calibri"/>
                <a:cs typeface="Arial"/>
              </a:rPr>
              <a:t>Need Identified:</a:t>
            </a:r>
          </a:p>
          <a:p>
            <a:pPr marL="171450" indent="-171450">
              <a:buFont typeface="Arial"/>
              <a:buChar char="•"/>
            </a:pPr>
            <a:r>
              <a:rPr lang="en-IE" sz="2200">
                <a:latin typeface="Calibri"/>
                <a:ea typeface="Calibri"/>
                <a:cs typeface="Arial"/>
              </a:rPr>
              <a:t>The main entrance to the upper floor of the building presented a health and safety risk. Fire escapes were required on both sides of the building. </a:t>
            </a:r>
            <a:endParaRPr lang="en-IE" sz="2200">
              <a:latin typeface="Calibri"/>
              <a:ea typeface="Calibri"/>
              <a:cs typeface="Calibri"/>
            </a:endParaRPr>
          </a:p>
          <a:p>
            <a:endParaRPr lang="en-IE" sz="2200">
              <a:latin typeface="Calibri"/>
              <a:ea typeface="Calibri"/>
              <a:cs typeface="Arial"/>
            </a:endParaRPr>
          </a:p>
          <a:p>
            <a:r>
              <a:rPr lang="en-IE" sz="2200" b="1">
                <a:latin typeface="Calibri"/>
                <a:ea typeface="Calibri"/>
                <a:cs typeface="Arial"/>
              </a:rPr>
              <a:t>CCIF Impact:</a:t>
            </a:r>
          </a:p>
          <a:p>
            <a:pPr marL="342900" indent="-342900">
              <a:buFont typeface="Arial"/>
              <a:buChar char="•"/>
            </a:pPr>
            <a:r>
              <a:rPr lang="en-IE" sz="2200">
                <a:latin typeface="Calibri"/>
                <a:ea typeface="Calibri"/>
                <a:cs typeface="Arial"/>
              </a:rPr>
              <a:t>Health and safety concerns have been addressed and the closure of the centre for not meeting building regulations has been prevented</a:t>
            </a:r>
            <a:endParaRPr lang="en-IE" sz="2200">
              <a:latin typeface="Calibri"/>
              <a:ea typeface="Calibri"/>
              <a:cs typeface="Calibri"/>
            </a:endParaRPr>
          </a:p>
          <a:p>
            <a:pPr marL="342900" indent="-342900">
              <a:buFont typeface="Arial"/>
              <a:buChar char="•"/>
            </a:pPr>
            <a:r>
              <a:rPr lang="en-IE" sz="2200">
                <a:latin typeface="Calibri"/>
                <a:ea typeface="Calibri"/>
                <a:cs typeface="Arial"/>
              </a:rPr>
              <a:t>40-50% increase in the usage of the centre for meetings, social events and activities.</a:t>
            </a:r>
            <a:endParaRPr lang="en-IE" sz="2200">
              <a:latin typeface="Calibri"/>
              <a:ea typeface="Calibri"/>
              <a:cs typeface="Calibri"/>
            </a:endParaRPr>
          </a:p>
        </p:txBody>
      </p:sp>
      <p:pic>
        <p:nvPicPr>
          <p:cNvPr id="3" name="Picture 2" descr="A house with a fence&#10;&#10;Description automatically generated">
            <a:extLst>
              <a:ext uri="{FF2B5EF4-FFF2-40B4-BE49-F238E27FC236}">
                <a16:creationId xmlns:a16="http://schemas.microsoft.com/office/drawing/2014/main" id="{6A0F7EBE-5CA5-2568-D6E4-40B59974B98E}"/>
              </a:ext>
            </a:extLst>
          </p:cNvPr>
          <p:cNvPicPr>
            <a:picLocks noChangeAspect="1"/>
          </p:cNvPicPr>
          <p:nvPr/>
        </p:nvPicPr>
        <p:blipFill>
          <a:blip r:embed="rId2"/>
          <a:stretch>
            <a:fillRect/>
          </a:stretch>
        </p:blipFill>
        <p:spPr>
          <a:xfrm>
            <a:off x="7968544" y="2228614"/>
            <a:ext cx="2971800" cy="3680178"/>
          </a:xfrm>
          <a:prstGeom prst="rect">
            <a:avLst/>
          </a:prstGeom>
        </p:spPr>
      </p:pic>
    </p:spTree>
    <p:extLst>
      <p:ext uri="{BB962C8B-B14F-4D97-AF65-F5344CB8AC3E}">
        <p14:creationId xmlns:p14="http://schemas.microsoft.com/office/powerpoint/2010/main" val="175947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377C-D290-2007-4949-1C50A1B504DD}"/>
              </a:ext>
            </a:extLst>
          </p:cNvPr>
          <p:cNvSpPr>
            <a:spLocks noGrp="1"/>
          </p:cNvSpPr>
          <p:nvPr>
            <p:ph type="title"/>
          </p:nvPr>
        </p:nvSpPr>
        <p:spPr>
          <a:xfrm>
            <a:off x="171764" y="-81370"/>
            <a:ext cx="12020236" cy="1325563"/>
          </a:xfrm>
        </p:spPr>
        <p:txBody>
          <a:bodyPr>
            <a:normAutofit/>
          </a:bodyPr>
          <a:lstStyle/>
          <a:p>
            <a:r>
              <a:rPr lang="en-US" sz="4000" b="1">
                <a:solidFill>
                  <a:srgbClr val="3A605C"/>
                </a:solidFill>
              </a:rPr>
              <a:t>Example CCIF 2022: </a:t>
            </a:r>
            <a:r>
              <a:rPr lang="en-US" sz="4000" b="1" err="1">
                <a:solidFill>
                  <a:srgbClr val="3A605C"/>
                </a:solidFill>
              </a:rPr>
              <a:t>Tydavnet</a:t>
            </a:r>
            <a:r>
              <a:rPr lang="en-US" sz="4000" b="1">
                <a:solidFill>
                  <a:srgbClr val="3A605C"/>
                </a:solidFill>
              </a:rPr>
              <a:t> Village Community Centre</a:t>
            </a:r>
            <a:endParaRPr lang="en-IE" sz="4000" b="1">
              <a:solidFill>
                <a:srgbClr val="3A605C"/>
              </a:solidFill>
            </a:endParaRPr>
          </a:p>
        </p:txBody>
      </p:sp>
      <p:sp>
        <p:nvSpPr>
          <p:cNvPr id="3" name="Rectangle: Rounded Corners 2">
            <a:extLst>
              <a:ext uri="{FF2B5EF4-FFF2-40B4-BE49-F238E27FC236}">
                <a16:creationId xmlns:a16="http://schemas.microsoft.com/office/drawing/2014/main" id="{37181E9D-7FD7-BDDC-B08F-D1A023C0F5E9}"/>
              </a:ext>
            </a:extLst>
          </p:cNvPr>
          <p:cNvSpPr/>
          <p:nvPr/>
        </p:nvSpPr>
        <p:spPr>
          <a:xfrm>
            <a:off x="873376" y="921902"/>
            <a:ext cx="9874470" cy="97107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t>Category: 2</a:t>
            </a:r>
          </a:p>
          <a:p>
            <a:pPr algn="ctr"/>
            <a:r>
              <a:rPr lang="en-US" sz="2000" b="1"/>
              <a:t>Grant Amount: €52,697</a:t>
            </a:r>
            <a:endParaRPr lang="en-IE" sz="2000" b="1">
              <a:cs typeface="Calibri" panose="020F0502020204030204"/>
            </a:endParaRPr>
          </a:p>
          <a:p>
            <a:pPr algn="ctr"/>
            <a:r>
              <a:rPr lang="en-US" sz="2000" b="1">
                <a:cs typeface="Calibri"/>
              </a:rPr>
              <a:t>Where: Co. Monaghan</a:t>
            </a:r>
            <a:endParaRPr lang="en-US" sz="2000" b="1">
              <a:ea typeface="Calibri"/>
              <a:cs typeface="Calibri"/>
            </a:endParaRPr>
          </a:p>
        </p:txBody>
      </p:sp>
      <p:sp>
        <p:nvSpPr>
          <p:cNvPr id="4" name="TextBox 3">
            <a:extLst>
              <a:ext uri="{FF2B5EF4-FFF2-40B4-BE49-F238E27FC236}">
                <a16:creationId xmlns:a16="http://schemas.microsoft.com/office/drawing/2014/main" id="{39A8A5BE-0C99-41AB-F517-B39F9545DF8E}"/>
              </a:ext>
            </a:extLst>
          </p:cNvPr>
          <p:cNvSpPr txBox="1"/>
          <p:nvPr/>
        </p:nvSpPr>
        <p:spPr>
          <a:xfrm>
            <a:off x="3052590" y="1893286"/>
            <a:ext cx="8769056" cy="4888518"/>
          </a:xfrm>
          <a:prstGeom prst="rect">
            <a:avLst/>
          </a:prstGeom>
          <a:noFill/>
        </p:spPr>
        <p:txBody>
          <a:bodyPr wrap="square" lIns="91440" tIns="45720" rIns="91440" bIns="45720" rtlCol="0" anchor="t">
            <a:spAutoFit/>
          </a:bodyPr>
          <a:lstStyle/>
          <a:p>
            <a:pPr algn="just">
              <a:lnSpc>
                <a:spcPct val="107000"/>
              </a:lnSpc>
              <a:spcAft>
                <a:spcPts val="800"/>
              </a:spcAft>
            </a:pPr>
            <a:r>
              <a:rPr lang="en-IE" sz="2200" b="1" kern="100">
                <a:solidFill>
                  <a:srgbClr val="000000"/>
                </a:solidFill>
                <a:latin typeface="Calibri"/>
                <a:ea typeface="Calibri"/>
                <a:cs typeface="Times New Roman"/>
              </a:rPr>
              <a:t>Need Identified: </a:t>
            </a:r>
            <a:endParaRPr lang="en-IE" sz="2200" kern="100">
              <a:solidFill>
                <a:srgbClr val="118ACB"/>
              </a:solidFill>
              <a:latin typeface="Calibri"/>
              <a:ea typeface="Calibri"/>
              <a:cs typeface="Arial"/>
            </a:endParaRPr>
          </a:p>
          <a:p>
            <a:pPr marL="171450" indent="-171450" algn="just">
              <a:lnSpc>
                <a:spcPct val="107000"/>
              </a:lnSpc>
              <a:buFont typeface="Arial"/>
              <a:buChar char="•"/>
            </a:pPr>
            <a:r>
              <a:rPr lang="en-IE" sz="2200" kern="100">
                <a:solidFill>
                  <a:srgbClr val="000000"/>
                </a:solidFill>
                <a:latin typeface="Calibri"/>
                <a:ea typeface="Calibri"/>
                <a:cs typeface="Arial"/>
              </a:rPr>
              <a:t>There was a leaking roof into the kitchen facilities.</a:t>
            </a:r>
            <a:endParaRPr lang="en-IE" sz="2200" kern="100">
              <a:solidFill>
                <a:srgbClr val="118ACB"/>
              </a:solidFill>
              <a:latin typeface="Calibri"/>
              <a:ea typeface="Calibri"/>
              <a:cs typeface="Arial"/>
            </a:endParaRPr>
          </a:p>
          <a:p>
            <a:pPr marL="171450" indent="-171450" algn="just">
              <a:lnSpc>
                <a:spcPct val="107000"/>
              </a:lnSpc>
              <a:buFont typeface="Arial"/>
              <a:buChar char="•"/>
            </a:pPr>
            <a:r>
              <a:rPr lang="en-IE" sz="2200" kern="100">
                <a:solidFill>
                  <a:srgbClr val="000000"/>
                </a:solidFill>
                <a:latin typeface="Calibri"/>
                <a:ea typeface="Calibri"/>
                <a:cs typeface="Arial"/>
              </a:rPr>
              <a:t>Need to reduce energy costs for the centre.</a:t>
            </a:r>
            <a:endParaRPr lang="en-IE" sz="2200" kern="100">
              <a:solidFill>
                <a:srgbClr val="118ACB"/>
              </a:solidFill>
              <a:latin typeface="Calibri"/>
              <a:ea typeface="Calibri"/>
              <a:cs typeface="Arial"/>
            </a:endParaRPr>
          </a:p>
          <a:p>
            <a:pPr marL="171450" indent="-171450" algn="just">
              <a:lnSpc>
                <a:spcPct val="107000"/>
              </a:lnSpc>
              <a:buFont typeface="Arial"/>
              <a:buChar char="•"/>
            </a:pPr>
            <a:r>
              <a:rPr lang="en-IE" sz="2200" kern="100">
                <a:solidFill>
                  <a:srgbClr val="000000"/>
                </a:solidFill>
                <a:latin typeface="Calibri"/>
                <a:ea typeface="Calibri"/>
                <a:cs typeface="Arial"/>
              </a:rPr>
              <a:t>A new stage light &amp; sound system was required to hold community events.</a:t>
            </a:r>
          </a:p>
          <a:p>
            <a:pPr algn="just">
              <a:lnSpc>
                <a:spcPct val="107000"/>
              </a:lnSpc>
            </a:pPr>
            <a:endParaRPr lang="en-IE" sz="2200" b="1" kern="100">
              <a:solidFill>
                <a:srgbClr val="000000"/>
              </a:solidFill>
              <a:latin typeface="Calibri"/>
              <a:ea typeface="Calibri" panose="020F0502020204030204" pitchFamily="34" charset="0"/>
              <a:cs typeface="Times New Roman"/>
            </a:endParaRPr>
          </a:p>
          <a:p>
            <a:pPr algn="just">
              <a:lnSpc>
                <a:spcPct val="107000"/>
              </a:lnSpc>
            </a:pPr>
            <a:r>
              <a:rPr lang="en-IE" sz="2200" b="1" kern="100">
                <a:solidFill>
                  <a:srgbClr val="000000"/>
                </a:solidFill>
                <a:effectLst/>
                <a:latin typeface="Calibri"/>
                <a:ea typeface="Calibri"/>
                <a:cs typeface="Times New Roman"/>
              </a:rPr>
              <a:t>CCIF Impact:</a:t>
            </a:r>
            <a:endParaRPr lang="en-IE" sz="2200">
              <a:latin typeface="Calibri"/>
              <a:ea typeface="Calibri"/>
              <a:cs typeface="Calibri"/>
            </a:endParaRPr>
          </a:p>
          <a:p>
            <a:pPr marL="285750" indent="-285750" algn="just">
              <a:lnSpc>
                <a:spcPct val="107000"/>
              </a:lnSpc>
              <a:buFont typeface="Arial"/>
              <a:buChar char="•"/>
            </a:pPr>
            <a:r>
              <a:rPr lang="en-IE" sz="2200" kern="100">
                <a:solidFill>
                  <a:srgbClr val="000000"/>
                </a:solidFill>
                <a:effectLst/>
                <a:latin typeface="Calibri"/>
                <a:ea typeface="Calibri"/>
                <a:cs typeface="Times New Roman"/>
              </a:rPr>
              <a:t>Roof repairs </a:t>
            </a:r>
            <a:r>
              <a:rPr lang="en-IE" sz="2200" kern="100">
                <a:solidFill>
                  <a:srgbClr val="000000"/>
                </a:solidFill>
                <a:latin typeface="Calibri"/>
                <a:ea typeface="Calibri"/>
                <a:cs typeface="Times New Roman"/>
              </a:rPr>
              <a:t>allowed the </a:t>
            </a:r>
            <a:r>
              <a:rPr lang="en-IE" sz="2200" kern="100">
                <a:solidFill>
                  <a:srgbClr val="000000"/>
                </a:solidFill>
                <a:effectLst/>
                <a:latin typeface="Calibri"/>
                <a:ea typeface="Calibri"/>
                <a:cs typeface="Times New Roman"/>
              </a:rPr>
              <a:t>Centre to continue</a:t>
            </a:r>
            <a:r>
              <a:rPr lang="en-IE" sz="2200" kern="100">
                <a:solidFill>
                  <a:srgbClr val="000000"/>
                </a:solidFill>
                <a:latin typeface="Calibri"/>
                <a:ea typeface="Calibri"/>
                <a:cs typeface="Times New Roman"/>
              </a:rPr>
              <a:t> </a:t>
            </a:r>
            <a:r>
              <a:rPr lang="en-IE" sz="2200" kern="100">
                <a:solidFill>
                  <a:srgbClr val="000000"/>
                </a:solidFill>
                <a:effectLst/>
                <a:latin typeface="Calibri"/>
                <a:ea typeface="Calibri"/>
                <a:cs typeface="Times New Roman"/>
              </a:rPr>
              <a:t>catering for community activities and events </a:t>
            </a:r>
            <a:r>
              <a:rPr lang="en-IE" sz="2200" kern="100">
                <a:solidFill>
                  <a:srgbClr val="000000"/>
                </a:solidFill>
                <a:latin typeface="Calibri"/>
                <a:ea typeface="Calibri"/>
                <a:cs typeface="Times New Roman"/>
              </a:rPr>
              <a:t>and </a:t>
            </a:r>
            <a:r>
              <a:rPr lang="en-IE" sz="2200" kern="100">
                <a:solidFill>
                  <a:srgbClr val="000000"/>
                </a:solidFill>
                <a:effectLst/>
                <a:latin typeface="Calibri"/>
                <a:ea typeface="Calibri"/>
                <a:cs typeface="Times New Roman"/>
              </a:rPr>
              <a:t>to cater for over 100 people who attend </a:t>
            </a:r>
            <a:r>
              <a:rPr lang="en-IE" sz="2200" kern="100">
                <a:solidFill>
                  <a:srgbClr val="000000"/>
                </a:solidFill>
                <a:latin typeface="Calibri"/>
                <a:ea typeface="Calibri"/>
                <a:cs typeface="Times New Roman"/>
              </a:rPr>
              <a:t>their </a:t>
            </a:r>
            <a:r>
              <a:rPr lang="en-IE" sz="2200" kern="100">
                <a:solidFill>
                  <a:srgbClr val="000000"/>
                </a:solidFill>
                <a:effectLst/>
                <a:latin typeface="Calibri"/>
                <a:ea typeface="Calibri"/>
                <a:cs typeface="Times New Roman"/>
              </a:rPr>
              <a:t>Elderly Lunch Club weekly.</a:t>
            </a:r>
            <a:r>
              <a:rPr lang="en-IE" sz="2200" kern="100">
                <a:solidFill>
                  <a:srgbClr val="000000"/>
                </a:solidFill>
                <a:latin typeface="Calibri"/>
                <a:ea typeface="Calibri"/>
                <a:cs typeface="Times New Roman"/>
              </a:rPr>
              <a:t> </a:t>
            </a:r>
            <a:endParaRPr lang="en-IE" sz="2200" kern="100">
              <a:solidFill>
                <a:srgbClr val="000000"/>
              </a:solidFill>
              <a:effectLst/>
              <a:latin typeface="Calibri"/>
              <a:ea typeface="Calibri"/>
              <a:cs typeface="Times New Roman" panose="02020603050405020304" pitchFamily="18" charset="0"/>
            </a:endParaRPr>
          </a:p>
          <a:p>
            <a:pPr marL="285750" indent="-285750" algn="just">
              <a:lnSpc>
                <a:spcPct val="107000"/>
              </a:lnSpc>
              <a:buFont typeface="Arial"/>
              <a:buChar char="•"/>
            </a:pPr>
            <a:r>
              <a:rPr lang="en-IE" sz="2200">
                <a:solidFill>
                  <a:srgbClr val="000000"/>
                </a:solidFill>
                <a:effectLst/>
                <a:latin typeface="Calibri"/>
                <a:ea typeface="Calibri"/>
                <a:cs typeface="Arial"/>
              </a:rPr>
              <a:t>The installation of solar panels has seen a </a:t>
            </a:r>
            <a:r>
              <a:rPr lang="en-IE" sz="2200">
                <a:solidFill>
                  <a:srgbClr val="000000"/>
                </a:solidFill>
                <a:latin typeface="Calibri"/>
                <a:ea typeface="Calibri"/>
                <a:cs typeface="Arial"/>
              </a:rPr>
              <a:t>significant drop</a:t>
            </a:r>
            <a:r>
              <a:rPr lang="en-IE" sz="2200">
                <a:solidFill>
                  <a:srgbClr val="000000"/>
                </a:solidFill>
                <a:effectLst/>
                <a:latin typeface="Calibri"/>
                <a:ea typeface="Calibri"/>
                <a:cs typeface="Arial"/>
              </a:rPr>
              <a:t> in energy bills.</a:t>
            </a:r>
          </a:p>
          <a:p>
            <a:pPr marL="285750" indent="-285750" algn="just">
              <a:lnSpc>
                <a:spcPct val="107000"/>
              </a:lnSpc>
              <a:buFont typeface="Arial"/>
              <a:buChar char="•"/>
            </a:pPr>
            <a:r>
              <a:rPr lang="en-IE" sz="2200">
                <a:solidFill>
                  <a:srgbClr val="000000"/>
                </a:solidFill>
                <a:effectLst/>
                <a:latin typeface="Calibri"/>
                <a:ea typeface="Calibri"/>
                <a:cs typeface="Arial"/>
              </a:rPr>
              <a:t>The new lighting system has </a:t>
            </a:r>
            <a:r>
              <a:rPr lang="en-IE" sz="2200">
                <a:solidFill>
                  <a:srgbClr val="000000"/>
                </a:solidFill>
                <a:latin typeface="Calibri"/>
                <a:ea typeface="Calibri"/>
                <a:cs typeface="Arial"/>
              </a:rPr>
              <a:t>benefitted</a:t>
            </a:r>
            <a:r>
              <a:rPr lang="en-IE" sz="2200">
                <a:solidFill>
                  <a:srgbClr val="000000"/>
                </a:solidFill>
                <a:effectLst/>
                <a:latin typeface="Calibri"/>
                <a:ea typeface="Calibri"/>
                <a:cs typeface="Arial"/>
              </a:rPr>
              <a:t> drama and other community entertainment events.</a:t>
            </a:r>
            <a:endParaRPr lang="en-IE" sz="2200" kern="100">
              <a:effectLst/>
              <a:latin typeface="Calibri"/>
              <a:ea typeface="Calibri"/>
              <a:cs typeface="Arial"/>
            </a:endParaRPr>
          </a:p>
        </p:txBody>
      </p:sp>
      <p:pic>
        <p:nvPicPr>
          <p:cNvPr id="6" name="Picture 5" descr="A building with a few windows&#10;&#10;Description automatically generated">
            <a:extLst>
              <a:ext uri="{FF2B5EF4-FFF2-40B4-BE49-F238E27FC236}">
                <a16:creationId xmlns:a16="http://schemas.microsoft.com/office/drawing/2014/main" id="{E64CC7A6-A897-2878-363F-B30CE16F36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511" y="2605900"/>
            <a:ext cx="2860796" cy="2085345"/>
          </a:xfrm>
          <a:prstGeom prst="rect">
            <a:avLst/>
          </a:prstGeom>
          <a:noFill/>
          <a:ln>
            <a:noFill/>
          </a:ln>
        </p:spPr>
      </p:pic>
    </p:spTree>
    <p:extLst>
      <p:ext uri="{BB962C8B-B14F-4D97-AF65-F5344CB8AC3E}">
        <p14:creationId xmlns:p14="http://schemas.microsoft.com/office/powerpoint/2010/main" val="10444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5E90-3B46-D7EB-3052-03E77825E057}"/>
              </a:ext>
            </a:extLst>
          </p:cNvPr>
          <p:cNvSpPr>
            <a:spLocks noGrp="1"/>
          </p:cNvSpPr>
          <p:nvPr>
            <p:ph type="title"/>
          </p:nvPr>
        </p:nvSpPr>
        <p:spPr>
          <a:xfrm>
            <a:off x="1757483" y="1281995"/>
            <a:ext cx="7229503" cy="2619571"/>
          </a:xfrm>
        </p:spPr>
        <p:txBody>
          <a:bodyPr>
            <a:normAutofit/>
          </a:bodyPr>
          <a:lstStyle/>
          <a:p>
            <a:r>
              <a:rPr lang="en-US" sz="6000">
                <a:ea typeface="Calibri Light"/>
                <a:cs typeface="Calibri Light"/>
              </a:rPr>
              <a:t>Yvonne Philbin</a:t>
            </a:r>
            <a:endParaRPr lang="en-US" sz="6000"/>
          </a:p>
        </p:txBody>
      </p:sp>
      <p:sp>
        <p:nvSpPr>
          <p:cNvPr id="3" name="Text Placeholder 2">
            <a:extLst>
              <a:ext uri="{FF2B5EF4-FFF2-40B4-BE49-F238E27FC236}">
                <a16:creationId xmlns:a16="http://schemas.microsoft.com/office/drawing/2014/main" id="{E29EE329-D74B-2A0B-1466-51C8645E24EF}"/>
              </a:ext>
            </a:extLst>
          </p:cNvPr>
          <p:cNvSpPr>
            <a:spLocks noGrp="1"/>
          </p:cNvSpPr>
          <p:nvPr>
            <p:ph type="body" sz="quarter" idx="1"/>
          </p:nvPr>
        </p:nvSpPr>
        <p:spPr>
          <a:xfrm>
            <a:off x="1257242" y="3911014"/>
            <a:ext cx="9448515" cy="1503400"/>
          </a:xfrm>
        </p:spPr>
        <p:txBody>
          <a:bodyPr vert="horz" lIns="91440" tIns="45720" rIns="91440" bIns="45720" rtlCol="0" anchor="t">
            <a:normAutofit/>
          </a:bodyPr>
          <a:lstStyle/>
          <a:p>
            <a:pPr marL="457200" lvl="1">
              <a:buNone/>
            </a:pPr>
            <a:r>
              <a:rPr lang="en-US" sz="3200">
                <a:ea typeface="+mn-lt"/>
                <a:cs typeface="+mn-lt"/>
              </a:rPr>
              <a:t>Department of Rural and Community Development</a:t>
            </a:r>
            <a:endParaRPr lang="en-US" sz="3200">
              <a:ea typeface="Calibri Light" charset="0"/>
              <a:cs typeface="Calibri Light" charset="0"/>
            </a:endParaRPr>
          </a:p>
        </p:txBody>
      </p:sp>
    </p:spTree>
    <p:extLst>
      <p:ext uri="{BB962C8B-B14F-4D97-AF65-F5344CB8AC3E}">
        <p14:creationId xmlns:p14="http://schemas.microsoft.com/office/powerpoint/2010/main" val="35889780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2" y="1905627"/>
            <a:ext cx="10466728" cy="3638961"/>
          </a:xfrm>
        </p:spPr>
        <p:txBody>
          <a:bodyPr>
            <a:normAutofit/>
          </a:bodyPr>
          <a:lstStyle/>
          <a:p>
            <a:pPr algn="ctr"/>
            <a:r>
              <a:rPr lang="en-US">
                <a:ea typeface="Calibri Light"/>
                <a:cs typeface="Calibri Light"/>
              </a:rPr>
              <a:t>Preparing your application</a:t>
            </a:r>
            <a:br>
              <a:rPr lang="en-US">
                <a:ea typeface="Calibri Light"/>
                <a:cs typeface="Calibri Light"/>
              </a:rPr>
            </a:br>
            <a:endParaRPr lang="en-US"/>
          </a:p>
        </p:txBody>
      </p:sp>
    </p:spTree>
    <p:extLst>
      <p:ext uri="{BB962C8B-B14F-4D97-AF65-F5344CB8AC3E}">
        <p14:creationId xmlns:p14="http://schemas.microsoft.com/office/powerpoint/2010/main" val="390396202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20251" y="1394951"/>
            <a:ext cx="11290459" cy="33880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IE">
                <a:solidFill>
                  <a:schemeClr val="tx1">
                    <a:lumMod val="65000"/>
                    <a:lumOff val="35000"/>
                  </a:schemeClr>
                </a:solidFill>
                <a:ea typeface="+mn-lt"/>
                <a:cs typeface="+mn-lt"/>
              </a:rPr>
              <a:t>Download Guidelines and </a:t>
            </a:r>
            <a:r>
              <a:rPr lang="en-IE" b="1">
                <a:solidFill>
                  <a:schemeClr val="tx1">
                    <a:lumMod val="65000"/>
                    <a:lumOff val="35000"/>
                  </a:schemeClr>
                </a:solidFill>
                <a:ea typeface="+mn-lt"/>
                <a:cs typeface="+mn-lt"/>
              </a:rPr>
              <a:t>sample</a:t>
            </a:r>
            <a:r>
              <a:rPr lang="en-IE">
                <a:solidFill>
                  <a:schemeClr val="tx1">
                    <a:lumMod val="65000"/>
                    <a:lumOff val="35000"/>
                  </a:schemeClr>
                </a:solidFill>
                <a:ea typeface="+mn-lt"/>
                <a:cs typeface="+mn-lt"/>
              </a:rPr>
              <a:t> Application Form from:  </a:t>
            </a:r>
            <a:r>
              <a:rPr lang="en-IE">
                <a:solidFill>
                  <a:srgbClr val="0070C0"/>
                </a:solidFill>
                <a:ea typeface="+mn-lt"/>
                <a:cs typeface="+mn-lt"/>
                <a:hlinkClick r:id="rId2">
                  <a:extLst>
                    <a:ext uri="{A12FA001-AC4F-418D-AE19-62706E023703}">
                      <ahyp:hlinkClr xmlns:ahyp="http://schemas.microsoft.com/office/drawing/2018/hyperlinkcolor" val="tx"/>
                    </a:ext>
                  </a:extLst>
                </a:hlinkClick>
              </a:rPr>
              <a:t>www.gov.ie/CommunityCentresFund</a:t>
            </a:r>
          </a:p>
          <a:p>
            <a:pPr>
              <a:spcBef>
                <a:spcPts val="2400"/>
              </a:spcBef>
            </a:pPr>
            <a:r>
              <a:rPr lang="en-IE">
                <a:solidFill>
                  <a:schemeClr val="tx1">
                    <a:lumMod val="65000"/>
                    <a:lumOff val="35000"/>
                  </a:schemeClr>
                </a:solidFill>
              </a:rPr>
              <a:t>Applicants must </a:t>
            </a:r>
            <a:r>
              <a:rPr lang="en-IE" b="1" u="sng">
                <a:solidFill>
                  <a:schemeClr val="tx1">
                    <a:lumMod val="65000"/>
                    <a:lumOff val="35000"/>
                  </a:schemeClr>
                </a:solidFill>
              </a:rPr>
              <a:t>register on the portal in advance </a:t>
            </a:r>
            <a:r>
              <a:rPr lang="en-IE">
                <a:solidFill>
                  <a:schemeClr val="tx1">
                    <a:lumMod val="65000"/>
                    <a:lumOff val="35000"/>
                  </a:schemeClr>
                </a:solidFill>
              </a:rPr>
              <a:t>of submitting application</a:t>
            </a:r>
            <a:endParaRPr lang="en-IE">
              <a:solidFill>
                <a:schemeClr val="tx1">
                  <a:lumMod val="65000"/>
                  <a:lumOff val="35000"/>
                </a:schemeClr>
              </a:solidFill>
              <a:cs typeface="Calibri"/>
            </a:endParaRPr>
          </a:p>
          <a:p>
            <a:pPr>
              <a:spcBef>
                <a:spcPts val="2400"/>
              </a:spcBef>
            </a:pPr>
            <a:r>
              <a:rPr lang="en-IE">
                <a:solidFill>
                  <a:schemeClr val="tx1">
                    <a:lumMod val="65000"/>
                    <a:lumOff val="35000"/>
                  </a:schemeClr>
                </a:solidFill>
              </a:rPr>
              <a:t>Online application </a:t>
            </a:r>
            <a:r>
              <a:rPr lang="en-IE" b="1" u="sng">
                <a:solidFill>
                  <a:schemeClr val="tx1">
                    <a:lumMod val="65000"/>
                    <a:lumOff val="35000"/>
                  </a:schemeClr>
                </a:solidFill>
              </a:rPr>
              <a:t>opens</a:t>
            </a:r>
            <a:r>
              <a:rPr lang="en-IE" b="1">
                <a:solidFill>
                  <a:schemeClr val="tx1">
                    <a:lumMod val="65000"/>
                    <a:lumOff val="35000"/>
                  </a:schemeClr>
                </a:solidFill>
              </a:rPr>
              <a:t>: 29 July 2024</a:t>
            </a:r>
            <a:endParaRPr lang="en-IE" b="1">
              <a:solidFill>
                <a:schemeClr val="tx1">
                  <a:lumMod val="65000"/>
                  <a:lumOff val="35000"/>
                </a:schemeClr>
              </a:solidFill>
              <a:ea typeface="Calibri"/>
              <a:cs typeface="Calibri"/>
            </a:endParaRPr>
          </a:p>
          <a:p>
            <a:pPr>
              <a:spcBef>
                <a:spcPts val="2400"/>
              </a:spcBef>
            </a:pPr>
            <a:r>
              <a:rPr lang="en-IE">
                <a:solidFill>
                  <a:schemeClr val="tx1">
                    <a:lumMod val="65000"/>
                    <a:lumOff val="35000"/>
                  </a:schemeClr>
                </a:solidFill>
              </a:rPr>
              <a:t>Online application </a:t>
            </a:r>
            <a:r>
              <a:rPr lang="en-IE" b="1" u="sng">
                <a:solidFill>
                  <a:schemeClr val="tx1">
                    <a:lumMod val="65000"/>
                    <a:lumOff val="35000"/>
                  </a:schemeClr>
                </a:solidFill>
              </a:rPr>
              <a:t>closing date</a:t>
            </a:r>
            <a:r>
              <a:rPr lang="en-IE" b="1">
                <a:solidFill>
                  <a:schemeClr val="tx1">
                    <a:lumMod val="65000"/>
                    <a:lumOff val="35000"/>
                  </a:schemeClr>
                </a:solidFill>
              </a:rPr>
              <a:t>:</a:t>
            </a:r>
            <a:r>
              <a:rPr lang="en-IE">
                <a:solidFill>
                  <a:schemeClr val="tx1">
                    <a:lumMod val="65000"/>
                    <a:lumOff val="35000"/>
                  </a:schemeClr>
                </a:solidFill>
              </a:rPr>
              <a:t> </a:t>
            </a:r>
            <a:r>
              <a:rPr lang="en-IE" b="1">
                <a:solidFill>
                  <a:schemeClr val="tx1">
                    <a:lumMod val="65000"/>
                    <a:lumOff val="35000"/>
                  </a:schemeClr>
                </a:solidFill>
              </a:rPr>
              <a:t>29 August 2024</a:t>
            </a:r>
            <a:endParaRPr lang="en-IE" b="1">
              <a:solidFill>
                <a:schemeClr val="tx1">
                  <a:lumMod val="65000"/>
                  <a:lumOff val="35000"/>
                </a:schemeClr>
              </a:solidFill>
              <a:ea typeface="Calibri"/>
              <a:cs typeface="Calibri"/>
            </a:endParaRPr>
          </a:p>
          <a:p>
            <a:pPr marL="0" indent="0">
              <a:spcBef>
                <a:spcPts val="2400"/>
              </a:spcBef>
              <a:buNone/>
            </a:pPr>
            <a:endParaRPr lang="en-IE">
              <a:cs typeface="Calibri"/>
            </a:endParaRPr>
          </a:p>
          <a:p>
            <a:pPr>
              <a:spcBef>
                <a:spcPts val="2400"/>
              </a:spcBef>
            </a:pPr>
            <a:endParaRPr lang="en-IE">
              <a:cs typeface="Calibri"/>
            </a:endParaRPr>
          </a:p>
        </p:txBody>
      </p:sp>
      <p:sp>
        <p:nvSpPr>
          <p:cNvPr id="2" name="Title 1"/>
          <p:cNvSpPr>
            <a:spLocks noGrp="1"/>
          </p:cNvSpPr>
          <p:nvPr>
            <p:ph type="title"/>
          </p:nvPr>
        </p:nvSpPr>
        <p:spPr>
          <a:xfrm>
            <a:off x="619125" y="-48668"/>
            <a:ext cx="10515600" cy="1325563"/>
          </a:xfrm>
        </p:spPr>
        <p:txBody>
          <a:bodyPr/>
          <a:lstStyle/>
          <a:p>
            <a:r>
              <a:rPr lang="en-IE" b="1">
                <a:solidFill>
                  <a:srgbClr val="3A605C"/>
                </a:solidFill>
              </a:rPr>
              <a:t>How to Apply:</a:t>
            </a:r>
          </a:p>
        </p:txBody>
      </p:sp>
      <p:pic>
        <p:nvPicPr>
          <p:cNvPr id="7" name="Picture 6">
            <a:extLst>
              <a:ext uri="{FF2B5EF4-FFF2-40B4-BE49-F238E27FC236}">
                <a16:creationId xmlns:a16="http://schemas.microsoft.com/office/drawing/2014/main" id="{A2C1F5C5-70B2-E8DC-F844-1553F86DF4DC}"/>
              </a:ext>
            </a:extLst>
          </p:cNvPr>
          <p:cNvPicPr>
            <a:picLocks noChangeAspect="1"/>
          </p:cNvPicPr>
          <p:nvPr/>
        </p:nvPicPr>
        <p:blipFill>
          <a:blip r:embed="rId3"/>
          <a:stretch>
            <a:fillRect/>
          </a:stretch>
        </p:blipFill>
        <p:spPr>
          <a:xfrm rot="852694">
            <a:off x="10245845" y="4621353"/>
            <a:ext cx="1426335" cy="1996869"/>
          </a:xfrm>
          <a:prstGeom prst="rect">
            <a:avLst/>
          </a:prstGeom>
        </p:spPr>
      </p:pic>
      <p:pic>
        <p:nvPicPr>
          <p:cNvPr id="9" name="Picture 8">
            <a:extLst>
              <a:ext uri="{FF2B5EF4-FFF2-40B4-BE49-F238E27FC236}">
                <a16:creationId xmlns:a16="http://schemas.microsoft.com/office/drawing/2014/main" id="{11F15452-E775-6141-5509-BBBA2E18B969}"/>
              </a:ext>
            </a:extLst>
          </p:cNvPr>
          <p:cNvPicPr>
            <a:picLocks noChangeAspect="1"/>
          </p:cNvPicPr>
          <p:nvPr/>
        </p:nvPicPr>
        <p:blipFill>
          <a:blip r:embed="rId4"/>
          <a:stretch>
            <a:fillRect/>
          </a:stretch>
        </p:blipFill>
        <p:spPr>
          <a:xfrm rot="20689704">
            <a:off x="8664778" y="4506720"/>
            <a:ext cx="1395019" cy="1985109"/>
          </a:xfrm>
          <a:prstGeom prst="rect">
            <a:avLst/>
          </a:prstGeom>
        </p:spPr>
      </p:pic>
    </p:spTree>
    <p:extLst>
      <p:ext uri="{BB962C8B-B14F-4D97-AF65-F5344CB8AC3E}">
        <p14:creationId xmlns:p14="http://schemas.microsoft.com/office/powerpoint/2010/main" val="389934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4913-2642-C18F-C434-2ECD7A763BD9}"/>
              </a:ext>
            </a:extLst>
          </p:cNvPr>
          <p:cNvSpPr>
            <a:spLocks noGrp="1"/>
          </p:cNvSpPr>
          <p:nvPr>
            <p:ph type="title"/>
          </p:nvPr>
        </p:nvSpPr>
        <p:spPr/>
        <p:txBody>
          <a:bodyPr/>
          <a:lstStyle/>
          <a:p>
            <a:r>
              <a:rPr lang="en-US" b="1">
                <a:solidFill>
                  <a:srgbClr val="3A605C"/>
                </a:solidFill>
                <a:cs typeface="Calibri Light"/>
              </a:rPr>
              <a:t>Before completing your Application Form</a:t>
            </a:r>
            <a:r>
              <a:rPr lang="en-US">
                <a:solidFill>
                  <a:srgbClr val="3A605C"/>
                </a:solidFill>
                <a:cs typeface="Calibri Light"/>
              </a:rPr>
              <a:t> </a:t>
            </a:r>
            <a:endParaRPr lang="en-US">
              <a:solidFill>
                <a:srgbClr val="3A605C"/>
              </a:solidFill>
            </a:endParaRPr>
          </a:p>
        </p:txBody>
      </p:sp>
      <p:sp>
        <p:nvSpPr>
          <p:cNvPr id="3" name="Content Placeholder 2">
            <a:extLst>
              <a:ext uri="{FF2B5EF4-FFF2-40B4-BE49-F238E27FC236}">
                <a16:creationId xmlns:a16="http://schemas.microsoft.com/office/drawing/2014/main" id="{A5234CBA-4D99-B846-6021-90A1602CA82B}"/>
              </a:ext>
            </a:extLst>
          </p:cNvPr>
          <p:cNvSpPr>
            <a:spLocks noGrp="1"/>
          </p:cNvSpPr>
          <p:nvPr>
            <p:ph idx="1"/>
          </p:nvPr>
        </p:nvSpPr>
        <p:spPr>
          <a:xfrm>
            <a:off x="838200" y="1918301"/>
            <a:ext cx="10515600" cy="4742635"/>
          </a:xfrm>
        </p:spPr>
        <p:txBody>
          <a:bodyPr vert="horz" lIns="91440" tIns="45720" rIns="91440" bIns="45720" rtlCol="0" anchor="t">
            <a:normAutofit/>
          </a:bodyPr>
          <a:lstStyle/>
          <a:p>
            <a:pPr>
              <a:lnSpc>
                <a:spcPct val="100000"/>
              </a:lnSpc>
              <a:spcBef>
                <a:spcPts val="1400"/>
              </a:spcBef>
            </a:pPr>
            <a:r>
              <a:rPr lang="en-US">
                <a:solidFill>
                  <a:schemeClr val="bg2">
                    <a:lumMod val="50000"/>
                  </a:schemeClr>
                </a:solidFill>
                <a:cs typeface="Calibri"/>
              </a:rPr>
              <a:t>Read the application form, the Application guidelines and the FAQs once available</a:t>
            </a:r>
            <a:endParaRPr lang="en-US">
              <a:solidFill>
                <a:schemeClr val="bg2">
                  <a:lumMod val="50000"/>
                </a:schemeClr>
              </a:solidFill>
            </a:endParaRPr>
          </a:p>
          <a:p>
            <a:pPr>
              <a:lnSpc>
                <a:spcPct val="100000"/>
              </a:lnSpc>
              <a:spcBef>
                <a:spcPts val="1400"/>
              </a:spcBef>
            </a:pPr>
            <a:r>
              <a:rPr lang="en-US">
                <a:solidFill>
                  <a:schemeClr val="bg2">
                    <a:lumMod val="50000"/>
                  </a:schemeClr>
                </a:solidFill>
                <a:cs typeface="Calibri"/>
              </a:rPr>
              <a:t>Attend the support events</a:t>
            </a:r>
          </a:p>
          <a:p>
            <a:pPr>
              <a:lnSpc>
                <a:spcPct val="100000"/>
              </a:lnSpc>
              <a:spcBef>
                <a:spcPts val="1400"/>
              </a:spcBef>
            </a:pPr>
            <a:r>
              <a:rPr lang="en-US">
                <a:solidFill>
                  <a:schemeClr val="bg2">
                    <a:lumMod val="50000"/>
                  </a:schemeClr>
                </a:solidFill>
                <a:cs typeface="Calibri"/>
              </a:rPr>
              <a:t>Gather the required documentation</a:t>
            </a:r>
          </a:p>
          <a:p>
            <a:pPr>
              <a:lnSpc>
                <a:spcPct val="100000"/>
              </a:lnSpc>
              <a:spcBef>
                <a:spcPts val="1400"/>
              </a:spcBef>
            </a:pPr>
            <a:r>
              <a:rPr lang="en-US">
                <a:solidFill>
                  <a:schemeClr val="bg2">
                    <a:lumMod val="50000"/>
                  </a:schemeClr>
                </a:solidFill>
                <a:cs typeface="Calibri"/>
              </a:rPr>
              <a:t>Register for a TRN and TCAN if you don't already have one</a:t>
            </a:r>
          </a:p>
          <a:p>
            <a:endParaRPr lang="en-US">
              <a:cs typeface="Calibri"/>
            </a:endParaRPr>
          </a:p>
        </p:txBody>
      </p:sp>
      <p:pic>
        <p:nvPicPr>
          <p:cNvPr id="4" name="Picture 3" descr="Icon&#10;&#10;Description automatically generated">
            <a:extLst>
              <a:ext uri="{FF2B5EF4-FFF2-40B4-BE49-F238E27FC236}">
                <a16:creationId xmlns:a16="http://schemas.microsoft.com/office/drawing/2014/main" id="{F80B0EB7-F70D-65AD-4688-1519B846EC5F}"/>
              </a:ext>
            </a:extLst>
          </p:cNvPr>
          <p:cNvPicPr>
            <a:picLocks noChangeAspect="1"/>
          </p:cNvPicPr>
          <p:nvPr/>
        </p:nvPicPr>
        <p:blipFill>
          <a:blip r:embed="rId2"/>
          <a:stretch>
            <a:fillRect/>
          </a:stretch>
        </p:blipFill>
        <p:spPr>
          <a:xfrm>
            <a:off x="9600035" y="3607762"/>
            <a:ext cx="2167324" cy="2270555"/>
          </a:xfrm>
          <a:prstGeom prst="rect">
            <a:avLst/>
          </a:prstGeom>
        </p:spPr>
      </p:pic>
    </p:spTree>
    <p:extLst>
      <p:ext uri="{BB962C8B-B14F-4D97-AF65-F5344CB8AC3E}">
        <p14:creationId xmlns:p14="http://schemas.microsoft.com/office/powerpoint/2010/main" val="3874174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757BB0-974E-7855-88F8-E0824BA40FA9}"/>
              </a:ext>
            </a:extLst>
          </p:cNvPr>
          <p:cNvSpPr>
            <a:spLocks noGrp="1"/>
          </p:cNvSpPr>
          <p:nvPr>
            <p:ph type="body" sz="half" idx="2"/>
          </p:nvPr>
        </p:nvSpPr>
        <p:spPr>
          <a:xfrm>
            <a:off x="4567830" y="1976013"/>
            <a:ext cx="7530903" cy="3605177"/>
          </a:xfrm>
        </p:spPr>
        <p:txBody>
          <a:bodyPr vert="horz" lIns="91440" tIns="45720" rIns="91440" bIns="45720" rtlCol="0" anchor="t">
            <a:noAutofit/>
          </a:bodyPr>
          <a:lstStyle/>
          <a:p>
            <a:pPr marL="285750" indent="-285750">
              <a:buFont typeface="Arial"/>
              <a:buChar char="•"/>
            </a:pPr>
            <a:endParaRPr lang="en-US" sz="2400">
              <a:solidFill>
                <a:schemeClr val="bg2">
                  <a:lumMod val="50000"/>
                </a:schemeClr>
              </a:solidFill>
              <a:ea typeface="+mn-lt"/>
              <a:cs typeface="+mn-lt"/>
            </a:endParaRPr>
          </a:p>
          <a:p>
            <a:pPr marL="285750" indent="-285750">
              <a:buFont typeface="Arial"/>
              <a:buChar char="•"/>
            </a:pPr>
            <a:r>
              <a:rPr lang="en-US" sz="2400">
                <a:solidFill>
                  <a:schemeClr val="tx1">
                    <a:lumMod val="65000"/>
                    <a:lumOff val="35000"/>
                  </a:schemeClr>
                </a:solidFill>
                <a:ea typeface="+mn-lt"/>
                <a:cs typeface="+mn-lt"/>
              </a:rPr>
              <a:t>Consider aim and criteria for funding and information requested</a:t>
            </a:r>
            <a:endParaRPr lang="en-US">
              <a:solidFill>
                <a:schemeClr val="tx1">
                  <a:lumMod val="65000"/>
                  <a:lumOff val="35000"/>
                </a:schemeClr>
              </a:solidFill>
            </a:endParaRPr>
          </a:p>
          <a:p>
            <a:endParaRPr lang="en-US" sz="2400">
              <a:solidFill>
                <a:schemeClr val="tx1">
                  <a:lumMod val="65000"/>
                  <a:lumOff val="35000"/>
                </a:schemeClr>
              </a:solidFill>
              <a:ea typeface="+mn-lt"/>
              <a:cs typeface="+mn-lt"/>
            </a:endParaRPr>
          </a:p>
          <a:p>
            <a:pPr marL="285750" indent="-285750">
              <a:buFont typeface="Arial"/>
              <a:buChar char="•"/>
            </a:pPr>
            <a:r>
              <a:rPr lang="en-US" sz="2400">
                <a:solidFill>
                  <a:schemeClr val="tx1">
                    <a:lumMod val="65000"/>
                    <a:lumOff val="35000"/>
                  </a:schemeClr>
                </a:solidFill>
                <a:ea typeface="+mn-lt"/>
                <a:cs typeface="+mn-lt"/>
              </a:rPr>
              <a:t>Read the Selection Criteria </a:t>
            </a:r>
            <a:r>
              <a:rPr lang="en-US">
                <a:solidFill>
                  <a:schemeClr val="tx1">
                    <a:lumMod val="65000"/>
                    <a:lumOff val="35000"/>
                  </a:schemeClr>
                </a:solidFill>
                <a:ea typeface="+mn-lt"/>
                <a:cs typeface="+mn-lt"/>
              </a:rPr>
              <a:t>(p 16 of Applicant Guidelines)</a:t>
            </a:r>
          </a:p>
          <a:p>
            <a:endParaRPr lang="en-US" sz="2400">
              <a:solidFill>
                <a:schemeClr val="tx1">
                  <a:lumMod val="65000"/>
                  <a:lumOff val="35000"/>
                </a:schemeClr>
              </a:solidFill>
              <a:ea typeface="+mn-lt"/>
              <a:cs typeface="+mn-lt"/>
            </a:endParaRPr>
          </a:p>
          <a:p>
            <a:pPr marL="285750" indent="-285750">
              <a:buFont typeface="Arial"/>
              <a:buChar char="•"/>
            </a:pPr>
            <a:r>
              <a:rPr lang="en-US" sz="2400">
                <a:solidFill>
                  <a:schemeClr val="tx1">
                    <a:lumMod val="65000"/>
                    <a:lumOff val="35000"/>
                  </a:schemeClr>
                </a:solidFill>
                <a:ea typeface="+mn-lt"/>
                <a:cs typeface="+mn-lt"/>
              </a:rPr>
              <a:t>Gather the information and supporting documents required </a:t>
            </a:r>
            <a:r>
              <a:rPr lang="en-US">
                <a:solidFill>
                  <a:schemeClr val="tx1">
                    <a:lumMod val="65000"/>
                    <a:lumOff val="35000"/>
                  </a:schemeClr>
                </a:solidFill>
                <a:ea typeface="+mn-lt"/>
                <a:cs typeface="+mn-lt"/>
              </a:rPr>
              <a:t>(p. 12 Guidelines)</a:t>
            </a:r>
          </a:p>
          <a:p>
            <a:pPr marL="285750" indent="-285750">
              <a:buFont typeface="Arial"/>
              <a:buChar char="•"/>
            </a:pPr>
            <a:endParaRPr lang="en-US" sz="2400">
              <a:solidFill>
                <a:schemeClr val="tx1">
                  <a:lumMod val="65000"/>
                  <a:lumOff val="35000"/>
                </a:schemeClr>
              </a:solidFill>
              <a:ea typeface="+mn-lt"/>
              <a:cs typeface="+mn-lt"/>
            </a:endParaRPr>
          </a:p>
          <a:p>
            <a:pPr marL="285750" indent="-285750">
              <a:buFont typeface="Arial"/>
              <a:buChar char="•"/>
            </a:pPr>
            <a:r>
              <a:rPr lang="en-US" sz="2400">
                <a:solidFill>
                  <a:schemeClr val="tx1">
                    <a:lumMod val="65000"/>
                    <a:lumOff val="35000"/>
                  </a:schemeClr>
                </a:solidFill>
                <a:ea typeface="+mn-lt"/>
                <a:cs typeface="+mn-lt"/>
              </a:rPr>
              <a:t>Be clear about what you propose to do with the grant</a:t>
            </a:r>
          </a:p>
          <a:p>
            <a:endParaRPr lang="en-US" sz="2400">
              <a:ea typeface="+mn-lt"/>
              <a:cs typeface="+mn-lt"/>
            </a:endParaRPr>
          </a:p>
        </p:txBody>
      </p:sp>
      <p:pic>
        <p:nvPicPr>
          <p:cNvPr id="8" name="Picture 8" descr="Business team brainstorming">
            <a:extLst>
              <a:ext uri="{FF2B5EF4-FFF2-40B4-BE49-F238E27FC236}">
                <a16:creationId xmlns:a16="http://schemas.microsoft.com/office/drawing/2014/main" id="{20B741F9-520F-358B-4E86-3ACFB58EF817}"/>
              </a:ext>
            </a:extLst>
          </p:cNvPr>
          <p:cNvPicPr>
            <a:picLocks noGrp="1" noChangeAspect="1"/>
          </p:cNvPicPr>
          <p:nvPr>
            <p:ph type="pic" idx="1"/>
          </p:nvPr>
        </p:nvPicPr>
        <p:blipFill rotWithShape="1">
          <a:blip r:embed="rId2"/>
          <a:srcRect l="7785" r="7785"/>
          <a:stretch/>
        </p:blipFill>
        <p:spPr>
          <a:xfrm>
            <a:off x="978749" y="2322564"/>
            <a:ext cx="3064333" cy="2429444"/>
          </a:xfrm>
        </p:spPr>
      </p:pic>
      <p:sp>
        <p:nvSpPr>
          <p:cNvPr id="12" name="Title 1">
            <a:extLst>
              <a:ext uri="{FF2B5EF4-FFF2-40B4-BE49-F238E27FC236}">
                <a16:creationId xmlns:a16="http://schemas.microsoft.com/office/drawing/2014/main" id="{086982D6-0A32-4796-7FB6-9B2D97BAE5C3}"/>
              </a:ext>
            </a:extLst>
          </p:cNvPr>
          <p:cNvSpPr txBox="1">
            <a:spLocks/>
          </p:cNvSpPr>
          <p:nvPr/>
        </p:nvSpPr>
        <p:spPr>
          <a:xfrm>
            <a:off x="623855" y="-31774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solidFill>
                  <a:srgbClr val="3A605C"/>
                </a:solidFill>
                <a:ea typeface="+mj-lt"/>
                <a:cs typeface="+mj-lt"/>
              </a:rPr>
              <a:t>Preparing your application </a:t>
            </a:r>
            <a:endParaRPr lang="en-IE" sz="4400">
              <a:cs typeface="Calibri Light"/>
            </a:endParaRPr>
          </a:p>
        </p:txBody>
      </p:sp>
      <p:sp>
        <p:nvSpPr>
          <p:cNvPr id="3" name="TextBox 2">
            <a:extLst>
              <a:ext uri="{FF2B5EF4-FFF2-40B4-BE49-F238E27FC236}">
                <a16:creationId xmlns:a16="http://schemas.microsoft.com/office/drawing/2014/main" id="{D838C4BB-E3C2-1B88-BA91-588535E11DC7}"/>
              </a:ext>
            </a:extLst>
          </p:cNvPr>
          <p:cNvSpPr txBox="1"/>
          <p:nvPr/>
        </p:nvSpPr>
        <p:spPr>
          <a:xfrm>
            <a:off x="718772" y="1168655"/>
            <a:ext cx="11042921" cy="892552"/>
          </a:xfrm>
          <a:prstGeom prst="rect">
            <a:avLst/>
          </a:prstGeom>
          <a:noFill/>
        </p:spPr>
        <p:txBody>
          <a:bodyPr wrap="square">
            <a:spAutoFit/>
          </a:bodyPr>
          <a:lstStyle/>
          <a:p>
            <a:r>
              <a:rPr lang="en-US" sz="2800" b="1">
                <a:solidFill>
                  <a:schemeClr val="tx1">
                    <a:lumMod val="65000"/>
                    <a:lumOff val="35000"/>
                  </a:schemeClr>
                </a:solidFill>
                <a:ea typeface="+mn-lt"/>
                <a:cs typeface="+mn-lt"/>
              </a:rPr>
              <a:t>We suggest you start drafting the text for your answers now!</a:t>
            </a:r>
          </a:p>
          <a:p>
            <a:r>
              <a:rPr lang="en-US" sz="2400" i="1">
                <a:solidFill>
                  <a:schemeClr val="tx1">
                    <a:lumMod val="65000"/>
                    <a:lumOff val="35000"/>
                  </a:schemeClr>
                </a:solidFill>
                <a:ea typeface="+mn-lt"/>
                <a:cs typeface="+mn-lt"/>
              </a:rPr>
              <a:t>You can copy and paste the information across when the online application opens. </a:t>
            </a:r>
          </a:p>
        </p:txBody>
      </p:sp>
    </p:spTree>
    <p:extLst>
      <p:ext uri="{BB962C8B-B14F-4D97-AF65-F5344CB8AC3E}">
        <p14:creationId xmlns:p14="http://schemas.microsoft.com/office/powerpoint/2010/main" val="1266323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757BB0-974E-7855-88F8-E0824BA40FA9}"/>
              </a:ext>
            </a:extLst>
          </p:cNvPr>
          <p:cNvSpPr>
            <a:spLocks noGrp="1"/>
          </p:cNvSpPr>
          <p:nvPr>
            <p:ph type="body" sz="half" idx="2"/>
          </p:nvPr>
        </p:nvSpPr>
        <p:spPr>
          <a:xfrm>
            <a:off x="656910" y="1226618"/>
            <a:ext cx="7563667" cy="4553717"/>
          </a:xfrm>
        </p:spPr>
        <p:txBody>
          <a:bodyPr vert="horz" lIns="91440" tIns="45720" rIns="91440" bIns="45720" rtlCol="0" anchor="t">
            <a:noAutofit/>
          </a:bodyPr>
          <a:lstStyle/>
          <a:p>
            <a:pPr marL="285750" indent="-285750">
              <a:buFont typeface="Arial"/>
              <a:buChar char="•"/>
            </a:pPr>
            <a:r>
              <a:rPr lang="en-US" sz="2400">
                <a:solidFill>
                  <a:schemeClr val="tx1">
                    <a:lumMod val="65000"/>
                    <a:lumOff val="35000"/>
                  </a:schemeClr>
                </a:solidFill>
                <a:cs typeface="Calibri"/>
              </a:rPr>
              <a:t>Assume the reader </a:t>
            </a:r>
            <a:r>
              <a:rPr lang="en-US" sz="2400" b="1">
                <a:solidFill>
                  <a:schemeClr val="tx1">
                    <a:lumMod val="65000"/>
                    <a:lumOff val="35000"/>
                  </a:schemeClr>
                </a:solidFill>
                <a:cs typeface="Calibri"/>
              </a:rPr>
              <a:t>knows nothing</a:t>
            </a:r>
            <a:r>
              <a:rPr lang="en-US" sz="2400">
                <a:solidFill>
                  <a:schemeClr val="tx1">
                    <a:lumMod val="65000"/>
                    <a:lumOff val="35000"/>
                  </a:schemeClr>
                </a:solidFill>
                <a:cs typeface="Calibri"/>
              </a:rPr>
              <a:t> about your organisation</a:t>
            </a:r>
            <a:endParaRPr lang="en-US" sz="2400">
              <a:solidFill>
                <a:schemeClr val="tx1">
                  <a:lumMod val="65000"/>
                  <a:lumOff val="35000"/>
                </a:schemeClr>
              </a:solidFill>
              <a:ea typeface="+mn-lt"/>
              <a:cs typeface="+mn-lt"/>
            </a:endParaRPr>
          </a:p>
          <a:p>
            <a:pPr marL="285750" indent="-285750">
              <a:buFont typeface="Arial"/>
              <a:buChar char="•"/>
            </a:pPr>
            <a:endParaRPr lang="en-US" sz="2400">
              <a:solidFill>
                <a:schemeClr val="tx1">
                  <a:lumMod val="65000"/>
                  <a:lumOff val="35000"/>
                </a:schemeClr>
              </a:solidFill>
              <a:cs typeface="Calibri"/>
            </a:endParaRPr>
          </a:p>
          <a:p>
            <a:pPr marL="285750" indent="-285750">
              <a:buFont typeface="Arial"/>
              <a:buChar char="•"/>
            </a:pPr>
            <a:r>
              <a:rPr lang="en-US" sz="2400">
                <a:solidFill>
                  <a:schemeClr val="tx1">
                    <a:lumMod val="65000"/>
                    <a:lumOff val="35000"/>
                  </a:schemeClr>
                </a:solidFill>
                <a:cs typeface="Calibri"/>
              </a:rPr>
              <a:t>Be</a:t>
            </a:r>
            <a:r>
              <a:rPr lang="en-US" sz="2400" b="1">
                <a:solidFill>
                  <a:schemeClr val="tx1">
                    <a:lumMod val="65000"/>
                    <a:lumOff val="35000"/>
                  </a:schemeClr>
                </a:solidFill>
                <a:cs typeface="Calibri"/>
              </a:rPr>
              <a:t> clear </a:t>
            </a:r>
            <a:r>
              <a:rPr lang="en-US" sz="2400">
                <a:solidFill>
                  <a:schemeClr val="tx1">
                    <a:lumMod val="65000"/>
                    <a:lumOff val="35000"/>
                  </a:schemeClr>
                </a:solidFill>
                <a:cs typeface="Calibri"/>
              </a:rPr>
              <a:t>on how the funding will make</a:t>
            </a:r>
            <a:r>
              <a:rPr lang="en-US" sz="2400">
                <a:solidFill>
                  <a:schemeClr val="tx1">
                    <a:lumMod val="65000"/>
                    <a:lumOff val="35000"/>
                  </a:schemeClr>
                </a:solidFill>
                <a:ea typeface="+mn-lt"/>
                <a:cs typeface="+mn-lt"/>
              </a:rPr>
              <a:t> necessary improvements to better serve the community. </a:t>
            </a:r>
          </a:p>
          <a:p>
            <a:pPr marL="285750" indent="-285750">
              <a:buFont typeface="Arial"/>
              <a:buChar char="•"/>
            </a:pPr>
            <a:endParaRPr lang="en-US" sz="2400" b="1">
              <a:solidFill>
                <a:schemeClr val="tx1">
                  <a:lumMod val="65000"/>
                  <a:lumOff val="35000"/>
                </a:schemeClr>
              </a:solidFill>
              <a:ea typeface="+mn-lt"/>
              <a:cs typeface="+mn-lt"/>
            </a:endParaRPr>
          </a:p>
          <a:p>
            <a:pPr marL="285750" indent="-285750">
              <a:buFont typeface="Arial"/>
              <a:buChar char="•"/>
            </a:pPr>
            <a:r>
              <a:rPr lang="en-US" sz="2400">
                <a:solidFill>
                  <a:schemeClr val="tx1">
                    <a:lumMod val="65000"/>
                    <a:lumOff val="35000"/>
                  </a:schemeClr>
                </a:solidFill>
                <a:cs typeface="Calibri"/>
              </a:rPr>
              <a:t>Use</a:t>
            </a:r>
            <a:r>
              <a:rPr lang="en-US" sz="2400" b="1">
                <a:solidFill>
                  <a:schemeClr val="tx1">
                    <a:lumMod val="65000"/>
                    <a:lumOff val="35000"/>
                  </a:schemeClr>
                </a:solidFill>
                <a:cs typeface="Calibri"/>
              </a:rPr>
              <a:t> simple language </a:t>
            </a:r>
            <a:endParaRPr lang="en-US" sz="2400">
              <a:solidFill>
                <a:schemeClr val="tx1">
                  <a:lumMod val="65000"/>
                  <a:lumOff val="35000"/>
                </a:schemeClr>
              </a:solidFill>
              <a:ea typeface="+mn-lt"/>
              <a:cs typeface="+mn-lt"/>
            </a:endParaRPr>
          </a:p>
          <a:p>
            <a:pPr marL="285750" indent="-285750">
              <a:buFont typeface="Arial"/>
              <a:buChar char="•"/>
            </a:pPr>
            <a:endParaRPr lang="en-US" sz="2400">
              <a:solidFill>
                <a:schemeClr val="tx1">
                  <a:lumMod val="65000"/>
                  <a:lumOff val="35000"/>
                </a:schemeClr>
              </a:solidFill>
              <a:cs typeface="Calibri"/>
            </a:endParaRPr>
          </a:p>
          <a:p>
            <a:pPr marL="285750" indent="-285750">
              <a:buFont typeface="Arial"/>
              <a:buChar char="•"/>
            </a:pPr>
            <a:r>
              <a:rPr lang="en-US" sz="2400" b="1">
                <a:solidFill>
                  <a:schemeClr val="tx1">
                    <a:lumMod val="65000"/>
                    <a:lumOff val="35000"/>
                  </a:schemeClr>
                </a:solidFill>
                <a:cs typeface="Calibri"/>
              </a:rPr>
              <a:t>Allow sufficient time </a:t>
            </a:r>
            <a:r>
              <a:rPr lang="en-US" sz="2400">
                <a:solidFill>
                  <a:schemeClr val="tx1">
                    <a:lumMod val="65000"/>
                    <a:lumOff val="35000"/>
                  </a:schemeClr>
                </a:solidFill>
                <a:cs typeface="Calibri"/>
              </a:rPr>
              <a:t>to</a:t>
            </a:r>
            <a:r>
              <a:rPr lang="en-US" sz="2400" b="1">
                <a:solidFill>
                  <a:schemeClr val="tx1">
                    <a:lumMod val="65000"/>
                    <a:lumOff val="35000"/>
                  </a:schemeClr>
                </a:solidFill>
                <a:cs typeface="Calibri"/>
              </a:rPr>
              <a:t> </a:t>
            </a:r>
            <a:r>
              <a:rPr lang="en-US" sz="2400">
                <a:solidFill>
                  <a:schemeClr val="tx1">
                    <a:lumMod val="65000"/>
                    <a:lumOff val="35000"/>
                  </a:schemeClr>
                </a:solidFill>
                <a:cs typeface="Calibri"/>
              </a:rPr>
              <a:t>gather information and supporting docs, and to write and review your application.</a:t>
            </a:r>
            <a:endParaRPr lang="en-US" sz="2400">
              <a:solidFill>
                <a:schemeClr val="tx1">
                  <a:lumMod val="65000"/>
                  <a:lumOff val="35000"/>
                </a:schemeClr>
              </a:solidFill>
              <a:ea typeface="+mn-lt"/>
              <a:cs typeface="+mn-lt"/>
            </a:endParaRPr>
          </a:p>
          <a:p>
            <a:pPr marL="285750" indent="-285750">
              <a:buFont typeface="Arial"/>
              <a:buChar char="•"/>
            </a:pPr>
            <a:endParaRPr lang="en-US" sz="2400">
              <a:ea typeface="+mn-lt"/>
              <a:cs typeface="+mn-lt"/>
            </a:endParaRPr>
          </a:p>
          <a:p>
            <a:endParaRPr lang="en-US">
              <a:cs typeface="Calibri"/>
            </a:endParaRPr>
          </a:p>
        </p:txBody>
      </p:sp>
      <p:sp>
        <p:nvSpPr>
          <p:cNvPr id="12" name="Title 1">
            <a:extLst>
              <a:ext uri="{FF2B5EF4-FFF2-40B4-BE49-F238E27FC236}">
                <a16:creationId xmlns:a16="http://schemas.microsoft.com/office/drawing/2014/main" id="{086982D6-0A32-4796-7FB6-9B2D97BAE5C3}"/>
              </a:ext>
            </a:extLst>
          </p:cNvPr>
          <p:cNvSpPr txBox="1">
            <a:spLocks/>
          </p:cNvSpPr>
          <p:nvPr/>
        </p:nvSpPr>
        <p:spPr>
          <a:xfrm>
            <a:off x="838200" y="-247058"/>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solidFill>
                  <a:srgbClr val="3A605C"/>
                </a:solidFill>
                <a:ea typeface="+mj-lt"/>
                <a:cs typeface="+mj-lt"/>
              </a:rPr>
              <a:t>Writing your application </a:t>
            </a:r>
            <a:endParaRPr lang="en-IE" sz="4400">
              <a:cs typeface="Calibri Light"/>
            </a:endParaRPr>
          </a:p>
        </p:txBody>
      </p:sp>
      <p:pic>
        <p:nvPicPr>
          <p:cNvPr id="5" name="Picture 5" descr="Glasses on top of a book">
            <a:extLst>
              <a:ext uri="{FF2B5EF4-FFF2-40B4-BE49-F238E27FC236}">
                <a16:creationId xmlns:a16="http://schemas.microsoft.com/office/drawing/2014/main" id="{5B2D104A-0C38-988C-B44A-984020ACB5A2}"/>
              </a:ext>
            </a:extLst>
          </p:cNvPr>
          <p:cNvPicPr>
            <a:picLocks noChangeAspect="1"/>
          </p:cNvPicPr>
          <p:nvPr/>
        </p:nvPicPr>
        <p:blipFill rotWithShape="1">
          <a:blip r:embed="rId2"/>
          <a:srcRect l="8074" r="8074"/>
          <a:stretch/>
        </p:blipFill>
        <p:spPr>
          <a:xfrm>
            <a:off x="7452936" y="1016623"/>
            <a:ext cx="4484915" cy="3553733"/>
          </a:xfrm>
          <a:prstGeom prst="rect">
            <a:avLst/>
          </a:prstGeom>
        </p:spPr>
      </p:pic>
    </p:spTree>
    <p:extLst>
      <p:ext uri="{BB962C8B-B14F-4D97-AF65-F5344CB8AC3E}">
        <p14:creationId xmlns:p14="http://schemas.microsoft.com/office/powerpoint/2010/main" val="247204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2" y="1905627"/>
            <a:ext cx="10466728" cy="3638961"/>
          </a:xfrm>
        </p:spPr>
        <p:txBody>
          <a:bodyPr>
            <a:normAutofit/>
          </a:bodyPr>
          <a:lstStyle/>
          <a:p>
            <a:pPr algn="ctr"/>
            <a:r>
              <a:rPr lang="en-US">
                <a:ea typeface="Calibri Light"/>
                <a:cs typeface="Calibri Light"/>
              </a:rPr>
              <a:t>How applications are assessed</a:t>
            </a:r>
            <a:br>
              <a:rPr lang="en-US">
                <a:ea typeface="Calibri Light"/>
                <a:cs typeface="Calibri Light"/>
              </a:rPr>
            </a:br>
            <a:endParaRPr lang="en-US"/>
          </a:p>
        </p:txBody>
      </p:sp>
    </p:spTree>
    <p:extLst>
      <p:ext uri="{BB962C8B-B14F-4D97-AF65-F5344CB8AC3E}">
        <p14:creationId xmlns:p14="http://schemas.microsoft.com/office/powerpoint/2010/main" val="1756491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riends studying outdoors">
            <a:extLst>
              <a:ext uri="{FF2B5EF4-FFF2-40B4-BE49-F238E27FC236}">
                <a16:creationId xmlns:a16="http://schemas.microsoft.com/office/drawing/2014/main" id="{BB963F02-95BD-3995-4830-EACED92B1D8B}"/>
              </a:ext>
            </a:extLst>
          </p:cNvPr>
          <p:cNvPicPr>
            <a:picLocks noGrp="1" noChangeAspect="1"/>
          </p:cNvPicPr>
          <p:nvPr>
            <p:ph type="pic" idx="1"/>
          </p:nvPr>
        </p:nvPicPr>
        <p:blipFill rotWithShape="1">
          <a:blip r:embed="rId2"/>
          <a:srcRect l="7610" r="7610"/>
          <a:stretch/>
        </p:blipFill>
        <p:spPr>
          <a:xfrm>
            <a:off x="7130521" y="1146175"/>
            <a:ext cx="4849284" cy="3815292"/>
          </a:xfrm>
        </p:spPr>
      </p:pic>
      <p:graphicFrame>
        <p:nvGraphicFramePr>
          <p:cNvPr id="3" name="Table 2">
            <a:extLst>
              <a:ext uri="{FF2B5EF4-FFF2-40B4-BE49-F238E27FC236}">
                <a16:creationId xmlns:a16="http://schemas.microsoft.com/office/drawing/2014/main" id="{D2EB43E8-2F20-84BC-8003-3B3C935353A3}"/>
              </a:ext>
            </a:extLst>
          </p:cNvPr>
          <p:cNvGraphicFramePr>
            <a:graphicFrameLocks noGrp="1"/>
          </p:cNvGraphicFramePr>
          <p:nvPr>
            <p:extLst>
              <p:ext uri="{D42A27DB-BD31-4B8C-83A1-F6EECF244321}">
                <p14:modId xmlns:p14="http://schemas.microsoft.com/office/powerpoint/2010/main" val="1206867759"/>
              </p:ext>
            </p:extLst>
          </p:nvPr>
        </p:nvGraphicFramePr>
        <p:xfrm>
          <a:off x="630621" y="910166"/>
          <a:ext cx="6075530" cy="4043101"/>
        </p:xfrm>
        <a:graphic>
          <a:graphicData uri="http://schemas.openxmlformats.org/drawingml/2006/table">
            <a:tbl>
              <a:tblPr firstRow="1" bandRow="1">
                <a:tableStyleId>{5C22544A-7EE6-4342-B048-85BDC9FD1C3A}</a:tableStyleId>
              </a:tblPr>
              <a:tblGrid>
                <a:gridCol w="4546926">
                  <a:extLst>
                    <a:ext uri="{9D8B030D-6E8A-4147-A177-3AD203B41FA5}">
                      <a16:colId xmlns:a16="http://schemas.microsoft.com/office/drawing/2014/main" val="3222292999"/>
                    </a:ext>
                  </a:extLst>
                </a:gridCol>
                <a:gridCol w="1528604">
                  <a:extLst>
                    <a:ext uri="{9D8B030D-6E8A-4147-A177-3AD203B41FA5}">
                      <a16:colId xmlns:a16="http://schemas.microsoft.com/office/drawing/2014/main" val="2106262092"/>
                    </a:ext>
                  </a:extLst>
                </a:gridCol>
              </a:tblGrid>
              <a:tr h="940298">
                <a:tc>
                  <a:txBody>
                    <a:bodyPr/>
                    <a:lstStyle/>
                    <a:p>
                      <a:r>
                        <a:rPr lang="en-IE" sz="2400"/>
                        <a:t>Selection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A6A2"/>
                    </a:solidFill>
                  </a:tcPr>
                </a:tc>
                <a:tc>
                  <a:txBody>
                    <a:bodyPr/>
                    <a:lstStyle/>
                    <a:p>
                      <a:pPr lvl="0"/>
                      <a:r>
                        <a:rPr lang="en-IE" sz="2400"/>
                        <a:t>Weighting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A6A2"/>
                    </a:solidFill>
                  </a:tcPr>
                </a:tc>
                <a:extLst>
                  <a:ext uri="{0D108BD9-81ED-4DB2-BD59-A6C34878D82A}">
                    <a16:rowId xmlns:a16="http://schemas.microsoft.com/office/drawing/2014/main" val="1300280626"/>
                  </a:ext>
                </a:extLst>
              </a:tr>
              <a:tr h="846083">
                <a:tc>
                  <a:txBody>
                    <a:bodyPr/>
                    <a:lstStyle/>
                    <a:p>
                      <a:r>
                        <a:rPr lang="en-IE" sz="2400" b="1">
                          <a:solidFill>
                            <a:schemeClr val="tx1">
                              <a:lumMod val="65000"/>
                              <a:lumOff val="35000"/>
                            </a:schemeClr>
                          </a:solidFill>
                        </a:rPr>
                        <a:t>Demonstration of 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84A6A2">
                            <a:tint val="66000"/>
                            <a:satMod val="160000"/>
                          </a:srgbClr>
                        </a:gs>
                        <a:gs pos="50000">
                          <a:srgbClr val="84A6A2">
                            <a:tint val="44500"/>
                            <a:satMod val="160000"/>
                          </a:srgbClr>
                        </a:gs>
                        <a:gs pos="100000">
                          <a:srgbClr val="84A6A2">
                            <a:tint val="23500"/>
                            <a:satMod val="160000"/>
                          </a:srgbClr>
                        </a:gs>
                      </a:gsLst>
                      <a:path path="circle">
                        <a:fillToRect t="100000" r="100000"/>
                      </a:path>
                      <a:tileRect l="-100000" b="-100000"/>
                    </a:gradFill>
                  </a:tcPr>
                </a:tc>
                <a:tc>
                  <a:txBody>
                    <a:bodyPr/>
                    <a:lstStyle/>
                    <a:p>
                      <a:pPr lvl="1"/>
                      <a:r>
                        <a:rPr lang="en-IE" sz="2400" b="1">
                          <a:solidFill>
                            <a:schemeClr val="tx1">
                              <a:lumMod val="65000"/>
                              <a:lumOff val="35000"/>
                            </a:schemeClr>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2172656"/>
                  </a:ext>
                </a:extLst>
              </a:tr>
              <a:tr h="752240">
                <a:tc>
                  <a:txBody>
                    <a:bodyPr/>
                    <a:lstStyle/>
                    <a:p>
                      <a:r>
                        <a:rPr lang="en-IE" sz="2400" b="1">
                          <a:solidFill>
                            <a:schemeClr val="tx1">
                              <a:lumMod val="65000"/>
                              <a:lumOff val="35000"/>
                            </a:schemeClr>
                          </a:solidFill>
                        </a:rPr>
                        <a:t>Value for money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84A6A2">
                            <a:tint val="66000"/>
                            <a:satMod val="160000"/>
                          </a:srgbClr>
                        </a:gs>
                        <a:gs pos="50000">
                          <a:srgbClr val="84A6A2">
                            <a:tint val="44500"/>
                            <a:satMod val="160000"/>
                          </a:srgbClr>
                        </a:gs>
                        <a:gs pos="100000">
                          <a:srgbClr val="84A6A2">
                            <a:tint val="23500"/>
                            <a:satMod val="160000"/>
                          </a:srgbClr>
                        </a:gs>
                      </a:gsLst>
                      <a:path path="circle">
                        <a:fillToRect t="100000" r="100000"/>
                      </a:path>
                      <a:tileRect l="-100000" b="-100000"/>
                    </a:gradFill>
                  </a:tcPr>
                </a:tc>
                <a:tc>
                  <a:txBody>
                    <a:bodyPr/>
                    <a:lstStyle/>
                    <a:p>
                      <a:pPr lvl="1"/>
                      <a:r>
                        <a:rPr lang="en-IE" sz="2400" b="1">
                          <a:solidFill>
                            <a:schemeClr val="tx1">
                              <a:lumMod val="65000"/>
                              <a:lumOff val="35000"/>
                            </a:schemeClr>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5734438"/>
                  </a:ext>
                </a:extLst>
              </a:tr>
              <a:tr h="752240">
                <a:tc>
                  <a:txBody>
                    <a:bodyPr/>
                    <a:lstStyle/>
                    <a:p>
                      <a:r>
                        <a:rPr lang="en-IE" sz="2400" b="1">
                          <a:solidFill>
                            <a:schemeClr val="tx1">
                              <a:lumMod val="65000"/>
                              <a:lumOff val="35000"/>
                            </a:schemeClr>
                          </a:solidFill>
                        </a:rPr>
                        <a:t>Achievability</a:t>
                      </a:r>
                      <a:r>
                        <a:rPr lang="en-IE" sz="2400" b="1" baseline="0">
                          <a:solidFill>
                            <a:schemeClr val="tx1">
                              <a:lumMod val="65000"/>
                              <a:lumOff val="35000"/>
                            </a:schemeClr>
                          </a:solidFill>
                        </a:rPr>
                        <a:t> &amp; viability</a:t>
                      </a:r>
                      <a:endParaRPr lang="en-IE" sz="2400" b="1">
                        <a:solidFill>
                          <a:schemeClr val="tx1">
                            <a:lumMod val="65000"/>
                            <a:lumOff val="3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84A6A2">
                            <a:tint val="66000"/>
                            <a:satMod val="160000"/>
                          </a:srgbClr>
                        </a:gs>
                        <a:gs pos="50000">
                          <a:srgbClr val="84A6A2">
                            <a:tint val="44500"/>
                            <a:satMod val="160000"/>
                          </a:srgbClr>
                        </a:gs>
                        <a:gs pos="100000">
                          <a:srgbClr val="84A6A2">
                            <a:tint val="23500"/>
                            <a:satMod val="160000"/>
                          </a:srgbClr>
                        </a:gs>
                      </a:gsLst>
                      <a:path path="circle">
                        <a:fillToRect t="100000" r="100000"/>
                      </a:path>
                      <a:tileRect l="-100000" b="-100000"/>
                    </a:gradFill>
                  </a:tcPr>
                </a:tc>
                <a:tc>
                  <a:txBody>
                    <a:bodyPr/>
                    <a:lstStyle/>
                    <a:p>
                      <a:pPr lvl="1"/>
                      <a:r>
                        <a:rPr lang="en-IE" sz="2400" b="1">
                          <a:solidFill>
                            <a:schemeClr val="tx1">
                              <a:lumMod val="65000"/>
                              <a:lumOff val="35000"/>
                            </a:schemeClr>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1440737"/>
                  </a:ext>
                </a:extLst>
              </a:tr>
              <a:tr h="752240">
                <a:tc>
                  <a:txBody>
                    <a:bodyPr/>
                    <a:lstStyle/>
                    <a:p>
                      <a:r>
                        <a:rPr lang="en-IE" sz="2400" b="1">
                          <a:solidFill>
                            <a:schemeClr val="tx1">
                              <a:lumMod val="65000"/>
                              <a:lumOff val="35000"/>
                            </a:schemeClr>
                          </a:solidFill>
                        </a:rPr>
                        <a:t>Governance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84A6A2">
                            <a:tint val="66000"/>
                            <a:satMod val="160000"/>
                          </a:srgbClr>
                        </a:gs>
                        <a:gs pos="50000">
                          <a:srgbClr val="84A6A2">
                            <a:tint val="44500"/>
                            <a:satMod val="160000"/>
                          </a:srgbClr>
                        </a:gs>
                        <a:gs pos="100000">
                          <a:srgbClr val="84A6A2">
                            <a:tint val="23500"/>
                            <a:satMod val="160000"/>
                          </a:srgbClr>
                        </a:gs>
                      </a:gsLst>
                      <a:path path="circle">
                        <a:fillToRect t="100000" r="100000"/>
                      </a:path>
                      <a:tileRect l="-100000" b="-100000"/>
                    </a:gradFill>
                  </a:tcPr>
                </a:tc>
                <a:tc>
                  <a:txBody>
                    <a:bodyPr/>
                    <a:lstStyle/>
                    <a:p>
                      <a:pPr lvl="1"/>
                      <a:r>
                        <a:rPr lang="en-IE" sz="2400" b="1">
                          <a:solidFill>
                            <a:schemeClr val="tx1">
                              <a:lumMod val="65000"/>
                              <a:lumOff val="35000"/>
                            </a:schemeClr>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778001"/>
                  </a:ext>
                </a:extLst>
              </a:tr>
            </a:tbl>
          </a:graphicData>
        </a:graphic>
      </p:graphicFrame>
    </p:spTree>
    <p:extLst>
      <p:ext uri="{BB962C8B-B14F-4D97-AF65-F5344CB8AC3E}">
        <p14:creationId xmlns:p14="http://schemas.microsoft.com/office/powerpoint/2010/main" val="133270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D67EEBB-956A-2FE5-2AFA-BB8562656711}"/>
              </a:ext>
            </a:extLst>
          </p:cNvPr>
          <p:cNvGraphicFramePr>
            <a:graphicFrameLocks noGrp="1"/>
          </p:cNvGraphicFramePr>
          <p:nvPr>
            <p:extLst>
              <p:ext uri="{D42A27DB-BD31-4B8C-83A1-F6EECF244321}">
                <p14:modId xmlns:p14="http://schemas.microsoft.com/office/powerpoint/2010/main" val="2235279384"/>
              </p:ext>
            </p:extLst>
          </p:nvPr>
        </p:nvGraphicFramePr>
        <p:xfrm>
          <a:off x="889000" y="126999"/>
          <a:ext cx="10762691" cy="3579099"/>
        </p:xfrm>
        <a:graphic>
          <a:graphicData uri="http://schemas.openxmlformats.org/drawingml/2006/table">
            <a:tbl>
              <a:tblPr firstRow="1" firstCol="1" lastRow="1" lastCol="1" bandRow="1" bandCol="1">
                <a:tableStyleId>{5C22544A-7EE6-4342-B048-85BDC9FD1C3A}</a:tableStyleId>
              </a:tblPr>
              <a:tblGrid>
                <a:gridCol w="2698749">
                  <a:extLst>
                    <a:ext uri="{9D8B030D-6E8A-4147-A177-3AD203B41FA5}">
                      <a16:colId xmlns:a16="http://schemas.microsoft.com/office/drawing/2014/main" val="2829026558"/>
                    </a:ext>
                  </a:extLst>
                </a:gridCol>
                <a:gridCol w="8063942">
                  <a:extLst>
                    <a:ext uri="{9D8B030D-6E8A-4147-A177-3AD203B41FA5}">
                      <a16:colId xmlns:a16="http://schemas.microsoft.com/office/drawing/2014/main" val="3691338533"/>
                    </a:ext>
                  </a:extLst>
                </a:gridCol>
              </a:tblGrid>
              <a:tr h="1056562">
                <a:tc>
                  <a:txBody>
                    <a:bodyPr/>
                    <a:lstStyle/>
                    <a:p>
                      <a:pPr marL="383540" indent="-69850">
                        <a:lnSpc>
                          <a:spcPct val="135000"/>
                        </a:lnSpc>
                        <a:spcBef>
                          <a:spcPts val="535"/>
                        </a:spcBef>
                        <a:spcAft>
                          <a:spcPts val="0"/>
                        </a:spcAft>
                      </a:pPr>
                      <a:r>
                        <a:rPr lang="en-US" sz="2400" spc="-10">
                          <a:effectLst/>
                        </a:rPr>
                        <a:t>Selection Criteria</a:t>
                      </a:r>
                      <a:endParaRPr lang="en-US" sz="2400">
                        <a:effectLst/>
                      </a:endParaRPr>
                    </a:p>
                  </a:txBody>
                  <a:tcPr marL="0" marR="0" marT="0" marB="0">
                    <a:solidFill>
                      <a:srgbClr val="84A6A2"/>
                    </a:solidFill>
                  </a:tcPr>
                </a:tc>
                <a:tc>
                  <a:txBody>
                    <a:bodyPr/>
                    <a:lstStyle/>
                    <a:p>
                      <a:pPr marL="95250" marR="129540">
                        <a:lnSpc>
                          <a:spcPct val="135000"/>
                        </a:lnSpc>
                        <a:spcBef>
                          <a:spcPts val="565"/>
                        </a:spcBef>
                        <a:spcAft>
                          <a:spcPts val="0"/>
                        </a:spcAft>
                      </a:pPr>
                      <a:r>
                        <a:rPr lang="en-US" sz="2400">
                          <a:effectLst/>
                        </a:rPr>
                        <a:t>All applicants must demonstrate and outline the following in their proposal:</a:t>
                      </a:r>
                    </a:p>
                  </a:txBody>
                  <a:tcPr marL="0" marR="0" marT="0" marB="0">
                    <a:solidFill>
                      <a:srgbClr val="84A6A2"/>
                    </a:solidFill>
                  </a:tcPr>
                </a:tc>
                <a:extLst>
                  <a:ext uri="{0D108BD9-81ED-4DB2-BD59-A6C34878D82A}">
                    <a16:rowId xmlns:a16="http://schemas.microsoft.com/office/drawing/2014/main" val="950530144"/>
                  </a:ext>
                </a:extLst>
              </a:tr>
              <a:tr h="2522537">
                <a:tc>
                  <a:txBody>
                    <a:bodyPr/>
                    <a:lstStyle/>
                    <a:p>
                      <a:endParaRPr lang="en-US" sz="2400">
                        <a:effectLst/>
                      </a:endParaRPr>
                    </a:p>
                    <a:p>
                      <a:pPr>
                        <a:spcBef>
                          <a:spcPts val="20"/>
                        </a:spcBef>
                        <a:spcAft>
                          <a:spcPts val="0"/>
                        </a:spcAft>
                      </a:pPr>
                      <a:endParaRPr lang="en-US" sz="2400">
                        <a:effectLst/>
                      </a:endParaRPr>
                    </a:p>
                    <a:p>
                      <a:pPr marL="110490" marR="105410" indent="-635" algn="ctr">
                        <a:lnSpc>
                          <a:spcPct val="123000"/>
                        </a:lnSpc>
                        <a:spcBef>
                          <a:spcPts val="5"/>
                        </a:spcBef>
                        <a:spcAft>
                          <a:spcPts val="0"/>
                        </a:spcAft>
                      </a:pPr>
                      <a:r>
                        <a:rPr lang="en-US" sz="2400" spc="-10">
                          <a:effectLst/>
                        </a:rPr>
                        <a:t>Demonstration </a:t>
                      </a:r>
                      <a:r>
                        <a:rPr lang="en-US" sz="2400">
                          <a:effectLst/>
                        </a:rPr>
                        <a:t>of need</a:t>
                      </a:r>
                      <a:r>
                        <a:rPr lang="en-US" sz="2400" baseline="0">
                          <a:effectLst/>
                        </a:rPr>
                        <a:t> </a:t>
                      </a:r>
                      <a:r>
                        <a:rPr lang="en-US" sz="2400" spc="-10">
                          <a:effectLst/>
                        </a:rPr>
                        <a:t>(40%)</a:t>
                      </a:r>
                      <a:endParaRPr lang="en-US" sz="2400">
                        <a:effectLst/>
                      </a:endParaRPr>
                    </a:p>
                  </a:txBody>
                  <a:tcPr marL="0" marR="0" marT="0" marB="0">
                    <a:solidFill>
                      <a:srgbClr val="84A6A2"/>
                    </a:solidFill>
                  </a:tcPr>
                </a:tc>
                <a:tc>
                  <a:txBody>
                    <a:bodyPr/>
                    <a:lstStyle/>
                    <a:p>
                      <a:pPr marL="266700" marR="129540" lvl="0" indent="-171450">
                        <a:lnSpc>
                          <a:spcPct val="123000"/>
                        </a:lnSpc>
                        <a:spcBef>
                          <a:spcPts val="650"/>
                        </a:spcBef>
                        <a:spcAft>
                          <a:spcPts val="0"/>
                        </a:spcAft>
                        <a:buFont typeface="Arial" panose="020B0604020202020204" pitchFamily="34" charset="0"/>
                        <a:buChar char="•"/>
                      </a:pPr>
                      <a:r>
                        <a:rPr lang="en-US" sz="2400" b="0">
                          <a:solidFill>
                            <a:schemeClr val="tx1">
                              <a:lumMod val="65000"/>
                              <a:lumOff val="35000"/>
                            </a:schemeClr>
                          </a:solidFill>
                          <a:effectLst/>
                        </a:rPr>
                        <a:t>The extent to which it is demonstrated that the Centre/ Facility is open to and used by the wider community.</a:t>
                      </a:r>
                      <a:endParaRPr lang="en-US" sz="2400">
                        <a:solidFill>
                          <a:schemeClr val="tx1">
                            <a:lumMod val="65000"/>
                            <a:lumOff val="35000"/>
                          </a:schemeClr>
                        </a:solidFill>
                      </a:endParaRPr>
                    </a:p>
                    <a:p>
                      <a:pPr marL="266700" marR="129540" lvl="0" indent="-171450">
                        <a:lnSpc>
                          <a:spcPct val="123000"/>
                        </a:lnSpc>
                        <a:spcBef>
                          <a:spcPts val="650"/>
                        </a:spcBef>
                        <a:spcAft>
                          <a:spcPts val="0"/>
                        </a:spcAft>
                        <a:buFont typeface="Arial" panose="020B0604020202020204" pitchFamily="34" charset="0"/>
                        <a:buChar char="•"/>
                      </a:pPr>
                      <a:r>
                        <a:rPr lang="en-US" sz="2400" b="0">
                          <a:solidFill>
                            <a:schemeClr val="tx1">
                              <a:lumMod val="65000"/>
                              <a:lumOff val="35000"/>
                            </a:schemeClr>
                          </a:solidFill>
                          <a:effectLst/>
                        </a:rPr>
                        <a:t>Need</a:t>
                      </a:r>
                      <a:r>
                        <a:rPr lang="en-US" sz="2400" b="0" spc="-35">
                          <a:solidFill>
                            <a:schemeClr val="tx1">
                              <a:lumMod val="65000"/>
                              <a:lumOff val="35000"/>
                            </a:schemeClr>
                          </a:solidFill>
                          <a:effectLst/>
                        </a:rPr>
                        <a:t> </a:t>
                      </a:r>
                      <a:r>
                        <a:rPr lang="en-US" sz="2400" b="0">
                          <a:solidFill>
                            <a:schemeClr val="tx1">
                              <a:lumMod val="65000"/>
                              <a:lumOff val="35000"/>
                            </a:schemeClr>
                          </a:solidFill>
                          <a:effectLst/>
                        </a:rPr>
                        <a:t>for</a:t>
                      </a:r>
                      <a:r>
                        <a:rPr lang="en-US" sz="2400" b="0" spc="-35">
                          <a:solidFill>
                            <a:schemeClr val="tx1">
                              <a:lumMod val="65000"/>
                              <a:lumOff val="35000"/>
                            </a:schemeClr>
                          </a:solidFill>
                          <a:effectLst/>
                        </a:rPr>
                        <a:t> w</a:t>
                      </a:r>
                      <a:r>
                        <a:rPr lang="en-US" sz="2400" b="0">
                          <a:solidFill>
                            <a:schemeClr val="tx1">
                              <a:lumMod val="65000"/>
                              <a:lumOff val="35000"/>
                            </a:schemeClr>
                          </a:solidFill>
                          <a:effectLst/>
                        </a:rPr>
                        <a:t>orks/equipment</a:t>
                      </a:r>
                      <a:r>
                        <a:rPr lang="en-US" sz="2400" b="0" spc="-35">
                          <a:solidFill>
                            <a:schemeClr val="tx1">
                              <a:lumMod val="65000"/>
                              <a:lumOff val="35000"/>
                            </a:schemeClr>
                          </a:solidFill>
                          <a:effectLst/>
                        </a:rPr>
                        <a:t> </a:t>
                      </a:r>
                      <a:r>
                        <a:rPr lang="en-US" sz="2400" b="0">
                          <a:solidFill>
                            <a:schemeClr val="tx1">
                              <a:lumMod val="65000"/>
                              <a:lumOff val="35000"/>
                            </a:schemeClr>
                          </a:solidFill>
                          <a:effectLst/>
                        </a:rPr>
                        <a:t>is evidenced. Local involvement and views considered.</a:t>
                      </a:r>
                    </a:p>
                    <a:p>
                      <a:pPr marL="266700" marR="129540" indent="-171450">
                        <a:lnSpc>
                          <a:spcPct val="123000"/>
                        </a:lnSpc>
                        <a:spcBef>
                          <a:spcPts val="15"/>
                        </a:spcBef>
                        <a:spcAft>
                          <a:spcPts val="0"/>
                        </a:spcAft>
                        <a:buFont typeface="Arial" panose="020B0604020202020204" pitchFamily="34" charset="0"/>
                        <a:buChar char="•"/>
                      </a:pPr>
                      <a:r>
                        <a:rPr lang="en-US" sz="2400" b="0">
                          <a:solidFill>
                            <a:schemeClr val="tx1">
                              <a:lumMod val="65000"/>
                              <a:lumOff val="35000"/>
                            </a:schemeClr>
                          </a:solidFill>
                          <a:effectLst/>
                        </a:rPr>
                        <a:t>Works/equipment will directly benefit the community.</a:t>
                      </a:r>
                    </a:p>
                  </a:txBody>
                  <a:tcPr marL="0" marR="0" marT="0" marB="0">
                    <a:solidFill>
                      <a:schemeClr val="bg1"/>
                    </a:solidFill>
                  </a:tcPr>
                </a:tc>
                <a:extLst>
                  <a:ext uri="{0D108BD9-81ED-4DB2-BD59-A6C34878D82A}">
                    <a16:rowId xmlns:a16="http://schemas.microsoft.com/office/drawing/2014/main" val="1799822078"/>
                  </a:ext>
                </a:extLst>
              </a:tr>
            </a:tbl>
          </a:graphicData>
        </a:graphic>
      </p:graphicFrame>
      <p:graphicFrame>
        <p:nvGraphicFramePr>
          <p:cNvPr id="3" name="Table 2">
            <a:extLst>
              <a:ext uri="{FF2B5EF4-FFF2-40B4-BE49-F238E27FC236}">
                <a16:creationId xmlns:a16="http://schemas.microsoft.com/office/drawing/2014/main" id="{E7DFCE24-BF24-71A1-6FD0-65DC8FD7D6C7}"/>
              </a:ext>
            </a:extLst>
          </p:cNvPr>
          <p:cNvGraphicFramePr>
            <a:graphicFrameLocks noGrp="1"/>
          </p:cNvGraphicFramePr>
          <p:nvPr>
            <p:extLst>
              <p:ext uri="{D42A27DB-BD31-4B8C-83A1-F6EECF244321}">
                <p14:modId xmlns:p14="http://schemas.microsoft.com/office/powerpoint/2010/main" val="3835399158"/>
              </p:ext>
            </p:extLst>
          </p:nvPr>
        </p:nvGraphicFramePr>
        <p:xfrm>
          <a:off x="888999" y="3729182"/>
          <a:ext cx="10775383" cy="2255108"/>
        </p:xfrm>
        <a:graphic>
          <a:graphicData uri="http://schemas.openxmlformats.org/drawingml/2006/table">
            <a:tbl>
              <a:tblPr bandRow="1">
                <a:tableStyleId>{5C22544A-7EE6-4342-B048-85BDC9FD1C3A}</a:tableStyleId>
              </a:tblPr>
              <a:tblGrid>
                <a:gridCol w="2713181">
                  <a:extLst>
                    <a:ext uri="{9D8B030D-6E8A-4147-A177-3AD203B41FA5}">
                      <a16:colId xmlns:a16="http://schemas.microsoft.com/office/drawing/2014/main" val="1302768651"/>
                    </a:ext>
                  </a:extLst>
                </a:gridCol>
                <a:gridCol w="8062202">
                  <a:extLst>
                    <a:ext uri="{9D8B030D-6E8A-4147-A177-3AD203B41FA5}">
                      <a16:colId xmlns:a16="http://schemas.microsoft.com/office/drawing/2014/main" val="1617607414"/>
                    </a:ext>
                  </a:extLst>
                </a:gridCol>
              </a:tblGrid>
              <a:tr h="2255108">
                <a:tc>
                  <a:txBody>
                    <a:bodyPr/>
                    <a:lstStyle/>
                    <a:p>
                      <a:pPr fontAlgn="auto"/>
                      <a:endParaRPr lang="en-US" sz="2400" b="1">
                        <a:solidFill>
                          <a:srgbClr val="FFFFFF"/>
                        </a:solidFill>
                        <a:effectLst/>
                        <a:highlight>
                          <a:srgbClr val="84A6A2"/>
                        </a:highlight>
                        <a:latin typeface="Calibri"/>
                      </a:endParaRPr>
                    </a:p>
                    <a:p>
                      <a:pPr algn="ctr" fontAlgn="base"/>
                      <a:r>
                        <a:rPr lang="en-US" sz="2400" b="1">
                          <a:solidFill>
                            <a:srgbClr val="FFFFFF"/>
                          </a:solidFill>
                          <a:effectLst/>
                          <a:highlight>
                            <a:srgbClr val="84A6A2"/>
                          </a:highlight>
                          <a:latin typeface="Calibri"/>
                        </a:rPr>
                        <a:t>Value for Money </a:t>
                      </a:r>
                    </a:p>
                    <a:p>
                      <a:pPr lvl="0" algn="ctr">
                        <a:buNone/>
                      </a:pPr>
                      <a:r>
                        <a:rPr lang="en-US" sz="2400" b="1">
                          <a:solidFill>
                            <a:srgbClr val="FFFFFF"/>
                          </a:solidFill>
                          <a:effectLst/>
                          <a:highlight>
                            <a:srgbClr val="84A6A2"/>
                          </a:highlight>
                          <a:latin typeface="Calibri"/>
                        </a:rPr>
                        <a:t>(25%)</a:t>
                      </a:r>
                    </a:p>
                  </a:txBody>
                  <a:tcPr>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35243" cap="flat" cmpd="sng" algn="ctr">
                      <a:solidFill>
                        <a:srgbClr val="FFFFFF"/>
                      </a:solidFill>
                      <a:prstDash val="solid"/>
                      <a:round/>
                      <a:headEnd type="none" w="med" len="med"/>
                      <a:tailEnd type="none" w="med" len="med"/>
                    </a:lnT>
                    <a:lnB w="35243" cap="flat" cmpd="sng" algn="ctr">
                      <a:solidFill>
                        <a:srgbClr val="FFFFFF"/>
                      </a:solidFill>
                      <a:prstDash val="solid"/>
                      <a:round/>
                      <a:headEnd type="none" w="med" len="med"/>
                      <a:tailEnd type="none" w="med" len="med"/>
                    </a:lnB>
                    <a:solidFill>
                      <a:srgbClr val="84A6A2"/>
                    </a:solidFill>
                  </a:tcPr>
                </a:tc>
                <a:tc>
                  <a:txBody>
                    <a:bodyPr/>
                    <a:lstStyle/>
                    <a:p>
                      <a:pPr marL="342900" lvl="0" indent="-342900" fontAlgn="auto">
                        <a:buFont typeface="Arial" panose="020B0604020202020204" pitchFamily="34" charset="0"/>
                        <a:buChar char="•"/>
                      </a:pPr>
                      <a:endParaRPr lang="en-US" sz="2400" b="0">
                        <a:solidFill>
                          <a:srgbClr val="404040"/>
                        </a:solidFill>
                        <a:effectLst/>
                        <a:highlight>
                          <a:srgbClr val="FFFFFF"/>
                        </a:highlight>
                        <a:latin typeface="Calibri"/>
                      </a:endParaRPr>
                    </a:p>
                    <a:p>
                      <a:pPr marL="342900" lvl="0" indent="-342900" fontAlgn="base">
                        <a:buFont typeface="Arial" panose="020B0604020202020204" pitchFamily="34" charset="0"/>
                        <a:buChar char="•"/>
                      </a:pPr>
                      <a:r>
                        <a:rPr lang="en-US" sz="2400" b="0">
                          <a:solidFill>
                            <a:schemeClr val="tx1">
                              <a:lumMod val="65000"/>
                              <a:lumOff val="35000"/>
                            </a:schemeClr>
                          </a:solidFill>
                          <a:effectLst/>
                          <a:highlight>
                            <a:srgbClr val="FFFFFF"/>
                          </a:highlight>
                          <a:latin typeface="Calibri"/>
                        </a:rPr>
                        <a:t>Budget: detailed, complete, relevant to work.</a:t>
                      </a:r>
                      <a:endParaRPr lang="en-US" sz="2400" b="1">
                        <a:solidFill>
                          <a:schemeClr val="tx1">
                            <a:lumMod val="65000"/>
                            <a:lumOff val="35000"/>
                          </a:schemeClr>
                        </a:solidFill>
                        <a:effectLst/>
                        <a:highlight>
                          <a:srgbClr val="FFFFFF"/>
                        </a:highlight>
                        <a:latin typeface="Calibri"/>
                      </a:endParaRPr>
                    </a:p>
                    <a:p>
                      <a:pPr marL="342900" lvl="0" indent="-342900" fontAlgn="base">
                        <a:buFont typeface="Arial" panose="020B0604020202020204" pitchFamily="34" charset="0"/>
                        <a:buChar char="•"/>
                      </a:pPr>
                      <a:r>
                        <a:rPr lang="en-US" sz="2400" b="0">
                          <a:solidFill>
                            <a:schemeClr val="tx1">
                              <a:lumMod val="65000"/>
                              <a:lumOff val="35000"/>
                            </a:schemeClr>
                          </a:solidFill>
                          <a:effectLst/>
                          <a:highlight>
                            <a:srgbClr val="FFFFFF"/>
                          </a:highlight>
                          <a:latin typeface="Calibri"/>
                        </a:rPr>
                        <a:t>Costs outlined are relevant to improve the facility.</a:t>
                      </a:r>
                      <a:endParaRPr lang="en-US" sz="2400" b="1">
                        <a:solidFill>
                          <a:schemeClr val="tx1">
                            <a:lumMod val="65000"/>
                            <a:lumOff val="35000"/>
                          </a:schemeClr>
                        </a:solidFill>
                        <a:effectLst/>
                        <a:highlight>
                          <a:srgbClr val="FFFFFF"/>
                        </a:highlight>
                        <a:latin typeface="Calibri"/>
                      </a:endParaRPr>
                    </a:p>
                    <a:p>
                      <a:pPr marL="342900" lvl="0" indent="-342900" fontAlgn="base">
                        <a:buFont typeface="Arial" panose="020B0604020202020204" pitchFamily="34" charset="0"/>
                        <a:buChar char="•"/>
                      </a:pPr>
                      <a:r>
                        <a:rPr lang="en-US" sz="2400" b="0">
                          <a:solidFill>
                            <a:schemeClr val="tx1">
                              <a:lumMod val="65000"/>
                              <a:lumOff val="35000"/>
                            </a:schemeClr>
                          </a:solidFill>
                          <a:effectLst/>
                          <a:highlight>
                            <a:srgbClr val="FFFFFF"/>
                          </a:highlight>
                          <a:latin typeface="Calibri"/>
                        </a:rPr>
                        <a:t>The project will make a difference to all the community,  particularly most </a:t>
                      </a:r>
                      <a:r>
                        <a:rPr lang="en-US" sz="2400" b="0" err="1">
                          <a:solidFill>
                            <a:schemeClr val="tx1">
                              <a:lumMod val="65000"/>
                              <a:lumOff val="35000"/>
                            </a:schemeClr>
                          </a:solidFill>
                          <a:effectLst/>
                          <a:highlight>
                            <a:srgbClr val="FFFFFF"/>
                          </a:highlight>
                          <a:latin typeface="Calibri"/>
                        </a:rPr>
                        <a:t>marginalised</a:t>
                      </a:r>
                      <a:r>
                        <a:rPr lang="en-US" sz="2400" b="0">
                          <a:solidFill>
                            <a:schemeClr val="tx1">
                              <a:lumMod val="65000"/>
                              <a:lumOff val="35000"/>
                            </a:schemeClr>
                          </a:solidFill>
                          <a:effectLst/>
                          <a:highlight>
                            <a:srgbClr val="FFFFFF"/>
                          </a:highlight>
                          <a:latin typeface="Calibri"/>
                        </a:rPr>
                        <a:t>.</a:t>
                      </a:r>
                    </a:p>
                  </a:txBody>
                  <a:tcPr>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35243" cap="flat" cmpd="sng" algn="ctr">
                      <a:solidFill>
                        <a:srgbClr val="FFFFFF"/>
                      </a:solidFill>
                      <a:prstDash val="solid"/>
                      <a:round/>
                      <a:headEnd type="none" w="med" len="med"/>
                      <a:tailEnd type="none" w="med" len="med"/>
                    </a:lnT>
                    <a:lnB w="35243"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14880151"/>
                  </a:ext>
                </a:extLst>
              </a:tr>
            </a:tbl>
          </a:graphicData>
        </a:graphic>
      </p:graphicFrame>
    </p:spTree>
    <p:extLst>
      <p:ext uri="{BB962C8B-B14F-4D97-AF65-F5344CB8AC3E}">
        <p14:creationId xmlns:p14="http://schemas.microsoft.com/office/powerpoint/2010/main" val="44063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CE46B28-0226-D15E-3E1B-891D1E5D7982}"/>
              </a:ext>
            </a:extLst>
          </p:cNvPr>
          <p:cNvGraphicFramePr>
            <a:graphicFrameLocks noGrp="1"/>
          </p:cNvGraphicFramePr>
          <p:nvPr>
            <p:extLst>
              <p:ext uri="{D42A27DB-BD31-4B8C-83A1-F6EECF244321}">
                <p14:modId xmlns:p14="http://schemas.microsoft.com/office/powerpoint/2010/main" val="299866022"/>
              </p:ext>
            </p:extLst>
          </p:nvPr>
        </p:nvGraphicFramePr>
        <p:xfrm>
          <a:off x="761999" y="1204783"/>
          <a:ext cx="9886471" cy="4287568"/>
        </p:xfrm>
        <a:graphic>
          <a:graphicData uri="http://schemas.openxmlformats.org/drawingml/2006/table">
            <a:tbl>
              <a:tblPr firstRow="1" firstCol="1" lastRow="1" lastCol="1" bandRow="1" bandCol="1">
                <a:tableStyleId>{5C22544A-7EE6-4342-B048-85BDC9FD1C3A}</a:tableStyleId>
              </a:tblPr>
              <a:tblGrid>
                <a:gridCol w="2829533">
                  <a:extLst>
                    <a:ext uri="{9D8B030D-6E8A-4147-A177-3AD203B41FA5}">
                      <a16:colId xmlns:a16="http://schemas.microsoft.com/office/drawing/2014/main" val="2829026558"/>
                    </a:ext>
                  </a:extLst>
                </a:gridCol>
                <a:gridCol w="7056938">
                  <a:extLst>
                    <a:ext uri="{9D8B030D-6E8A-4147-A177-3AD203B41FA5}">
                      <a16:colId xmlns:a16="http://schemas.microsoft.com/office/drawing/2014/main" val="3691338533"/>
                    </a:ext>
                  </a:extLst>
                </a:gridCol>
              </a:tblGrid>
              <a:tr h="2325273">
                <a:tc>
                  <a:txBody>
                    <a:bodyPr/>
                    <a:lstStyle/>
                    <a:p>
                      <a:pPr>
                        <a:spcBef>
                          <a:spcPts val="5"/>
                        </a:spcBef>
                        <a:spcAft>
                          <a:spcPts val="0"/>
                        </a:spcAft>
                      </a:pPr>
                      <a:endParaRPr lang="en-US" sz="2400">
                        <a:effectLst/>
                      </a:endParaRPr>
                    </a:p>
                    <a:p>
                      <a:pPr marL="250825" marR="210185" algn="ctr">
                        <a:lnSpc>
                          <a:spcPct val="123000"/>
                        </a:lnSpc>
                        <a:spcAft>
                          <a:spcPts val="0"/>
                        </a:spcAft>
                      </a:pPr>
                      <a:r>
                        <a:rPr lang="en-US" sz="2400" spc="-10">
                          <a:effectLst/>
                        </a:rPr>
                        <a:t>Achievability </a:t>
                      </a:r>
                      <a:r>
                        <a:rPr lang="en-US" sz="2400">
                          <a:effectLst/>
                        </a:rPr>
                        <a:t>and viability </a:t>
                      </a:r>
                      <a:r>
                        <a:rPr lang="en-US" sz="2400" spc="-10">
                          <a:effectLst/>
                        </a:rPr>
                        <a:t>(25%)</a:t>
                      </a:r>
                      <a:endParaRPr lang="en-US" sz="2400">
                        <a:effectLst/>
                      </a:endParaRPr>
                    </a:p>
                  </a:txBody>
                  <a:tcPr marL="0" marR="0" marT="0" marB="0">
                    <a:solidFill>
                      <a:srgbClr val="84A6A2"/>
                    </a:solidFill>
                  </a:tcPr>
                </a:tc>
                <a:tc>
                  <a:txBody>
                    <a:bodyPr/>
                    <a:lstStyle/>
                    <a:p>
                      <a:pPr marL="266700" marR="129540" indent="-174625">
                        <a:lnSpc>
                          <a:spcPct val="123000"/>
                        </a:lnSpc>
                        <a:spcBef>
                          <a:spcPts val="920"/>
                        </a:spcBef>
                        <a:spcAft>
                          <a:spcPts val="0"/>
                        </a:spcAft>
                        <a:buFont typeface="Arial" panose="020B0604020202020204" pitchFamily="34" charset="0"/>
                        <a:buChar char="•"/>
                      </a:pPr>
                      <a:r>
                        <a:rPr lang="en-US" sz="2400" b="0">
                          <a:solidFill>
                            <a:schemeClr val="tx1">
                              <a:lumMod val="65000"/>
                              <a:lumOff val="35000"/>
                            </a:schemeClr>
                          </a:solidFill>
                          <a:effectLst/>
                        </a:rPr>
                        <a:t>Relevant experience and expertise.</a:t>
                      </a:r>
                    </a:p>
                    <a:p>
                      <a:pPr marL="266700" marR="129540" lvl="0" indent="-174625">
                        <a:lnSpc>
                          <a:spcPct val="123000"/>
                        </a:lnSpc>
                        <a:spcBef>
                          <a:spcPts val="919"/>
                        </a:spcBef>
                        <a:spcAft>
                          <a:spcPts val="0"/>
                        </a:spcAft>
                        <a:buFont typeface="Arial" panose="020B0604020202020204" pitchFamily="34" charset="0"/>
                        <a:buChar char="•"/>
                      </a:pPr>
                      <a:r>
                        <a:rPr lang="en-US" sz="2400" b="0">
                          <a:solidFill>
                            <a:schemeClr val="tx1">
                              <a:lumMod val="65000"/>
                              <a:lumOff val="35000"/>
                            </a:schemeClr>
                          </a:solidFill>
                          <a:effectLst/>
                        </a:rPr>
                        <a:t>Project oversight. Risk management.</a:t>
                      </a:r>
                    </a:p>
                    <a:p>
                      <a:pPr marL="266700" marR="129540" indent="-174625">
                        <a:lnSpc>
                          <a:spcPct val="123000"/>
                        </a:lnSpc>
                        <a:spcBef>
                          <a:spcPts val="10"/>
                        </a:spcBef>
                        <a:spcAft>
                          <a:spcPts val="0"/>
                        </a:spcAft>
                        <a:buFont typeface="Arial" panose="020B0604020202020204" pitchFamily="34" charset="0"/>
                        <a:buChar char="•"/>
                      </a:pPr>
                      <a:r>
                        <a:rPr lang="en-US" sz="2400" b="0">
                          <a:solidFill>
                            <a:schemeClr val="tx1">
                              <a:lumMod val="65000"/>
                              <a:lumOff val="35000"/>
                            </a:schemeClr>
                          </a:solidFill>
                          <a:effectLst/>
                        </a:rPr>
                        <a:t>The project achievable within the </a:t>
                      </a:r>
                      <a:r>
                        <a:rPr lang="en-US" sz="2400" b="0" spc="-10">
                          <a:solidFill>
                            <a:schemeClr val="tx1">
                              <a:lumMod val="65000"/>
                              <a:lumOff val="35000"/>
                            </a:schemeClr>
                          </a:solidFill>
                          <a:effectLst/>
                        </a:rPr>
                        <a:t>timeframe.</a:t>
                      </a:r>
                    </a:p>
                    <a:p>
                      <a:pPr marL="266700" marR="129540" lvl="0" indent="-174625">
                        <a:lnSpc>
                          <a:spcPct val="123000"/>
                        </a:lnSpc>
                        <a:spcBef>
                          <a:spcPts val="10"/>
                        </a:spcBef>
                        <a:spcAft>
                          <a:spcPts val="0"/>
                        </a:spcAft>
                        <a:buFont typeface="Arial" panose="020B0604020202020204" pitchFamily="34" charset="0"/>
                        <a:buChar char="•"/>
                      </a:pPr>
                      <a:r>
                        <a:rPr lang="en-US" sz="2400" b="0" spc="-10">
                          <a:solidFill>
                            <a:schemeClr val="tx1">
                              <a:lumMod val="65000"/>
                              <a:lumOff val="35000"/>
                            </a:schemeClr>
                          </a:solidFill>
                          <a:effectLst/>
                        </a:rPr>
                        <a:t>The full costs of project be in place.</a:t>
                      </a:r>
                    </a:p>
                    <a:p>
                      <a:pPr marL="266700" marR="129540" lvl="0" indent="-174625">
                        <a:lnSpc>
                          <a:spcPct val="123000"/>
                        </a:lnSpc>
                        <a:spcBef>
                          <a:spcPts val="10"/>
                        </a:spcBef>
                        <a:spcAft>
                          <a:spcPts val="0"/>
                        </a:spcAft>
                        <a:buFont typeface="Arial" panose="020B0604020202020204" pitchFamily="34" charset="0"/>
                        <a:buChar char="•"/>
                      </a:pPr>
                      <a:r>
                        <a:rPr lang="en-US" sz="2400" b="0" spc="-10">
                          <a:solidFill>
                            <a:schemeClr val="tx1">
                              <a:lumMod val="65000"/>
                              <a:lumOff val="35000"/>
                            </a:schemeClr>
                          </a:solidFill>
                          <a:effectLst/>
                        </a:rPr>
                        <a:t>Shovel ready!</a:t>
                      </a:r>
                    </a:p>
                    <a:p>
                      <a:pPr marL="92075" marR="129540" lvl="0" indent="0">
                        <a:lnSpc>
                          <a:spcPct val="123000"/>
                        </a:lnSpc>
                        <a:spcBef>
                          <a:spcPts val="10"/>
                        </a:spcBef>
                        <a:spcAft>
                          <a:spcPts val="0"/>
                        </a:spcAft>
                        <a:buNone/>
                      </a:pPr>
                      <a:endParaRPr lang="en-US" sz="2400" b="0" spc="-10">
                        <a:solidFill>
                          <a:schemeClr val="tx1">
                            <a:lumMod val="65000"/>
                            <a:lumOff val="35000"/>
                          </a:schemeClr>
                        </a:solidFill>
                        <a:effectLst/>
                      </a:endParaRPr>
                    </a:p>
                  </a:txBody>
                  <a:tcPr marL="0" marR="0" marT="0" marB="0">
                    <a:solidFill>
                      <a:schemeClr val="bg1"/>
                    </a:solidFill>
                  </a:tcPr>
                </a:tc>
                <a:extLst>
                  <a:ext uri="{0D108BD9-81ED-4DB2-BD59-A6C34878D82A}">
                    <a16:rowId xmlns:a16="http://schemas.microsoft.com/office/drawing/2014/main" val="3043428226"/>
                  </a:ext>
                </a:extLst>
              </a:tr>
              <a:tr h="1505887">
                <a:tc>
                  <a:txBody>
                    <a:bodyPr/>
                    <a:lstStyle/>
                    <a:p>
                      <a:r>
                        <a:rPr lang="en-US" sz="2400" spc="-10">
                          <a:effectLst/>
                        </a:rPr>
                        <a:t>    </a:t>
                      </a:r>
                      <a:endParaRPr lang="en-US" sz="2400">
                        <a:effectLst/>
                      </a:endParaRPr>
                    </a:p>
                    <a:p>
                      <a:pPr lvl="0">
                        <a:buNone/>
                      </a:pPr>
                      <a:r>
                        <a:rPr lang="en-US" sz="2400" spc="-10">
                          <a:effectLst/>
                        </a:rPr>
                        <a:t>     Governance (10%)</a:t>
                      </a:r>
                      <a:endParaRPr lang="en-US" sz="2400">
                        <a:effectLst/>
                      </a:endParaRPr>
                    </a:p>
                  </a:txBody>
                  <a:tcPr marL="0" marR="0" marT="0" marB="0">
                    <a:solidFill>
                      <a:srgbClr val="84A6A2"/>
                    </a:solidFill>
                  </a:tcPr>
                </a:tc>
                <a:tc>
                  <a:txBody>
                    <a:bodyPr/>
                    <a:lstStyle/>
                    <a:p>
                      <a:pPr marL="266700" marR="271780" lvl="0" indent="-171450" algn="just">
                        <a:lnSpc>
                          <a:spcPct val="123000"/>
                        </a:lnSpc>
                        <a:spcBef>
                          <a:spcPts val="1100"/>
                        </a:spcBef>
                        <a:spcAft>
                          <a:spcPts val="0"/>
                        </a:spcAft>
                        <a:buFont typeface="Arial" panose="020B0604020202020204" pitchFamily="34" charset="0"/>
                        <a:buChar char="•"/>
                      </a:pPr>
                      <a:r>
                        <a:rPr lang="en-US" sz="2400" b="0">
                          <a:solidFill>
                            <a:schemeClr val="tx1">
                              <a:lumMod val="65000"/>
                              <a:lumOff val="35000"/>
                            </a:schemeClr>
                          </a:solidFill>
                          <a:effectLst/>
                        </a:rPr>
                        <a:t>Board/committee capacity.</a:t>
                      </a:r>
                      <a:endParaRPr lang="en-US" sz="2400">
                        <a:solidFill>
                          <a:schemeClr val="tx1">
                            <a:lumMod val="65000"/>
                            <a:lumOff val="35000"/>
                          </a:schemeClr>
                        </a:solidFill>
                      </a:endParaRPr>
                    </a:p>
                    <a:p>
                      <a:pPr marL="266700" marR="424180" indent="-171450" algn="just">
                        <a:lnSpc>
                          <a:spcPct val="123000"/>
                        </a:lnSpc>
                        <a:spcBef>
                          <a:spcPts val="10"/>
                        </a:spcBef>
                        <a:spcAft>
                          <a:spcPts val="0"/>
                        </a:spcAft>
                        <a:buFont typeface="Arial" panose="020B0604020202020204" pitchFamily="34" charset="0"/>
                        <a:buChar char="•"/>
                      </a:pPr>
                      <a:r>
                        <a:rPr lang="en-US" sz="2400" b="0">
                          <a:solidFill>
                            <a:schemeClr val="tx1">
                              <a:lumMod val="65000"/>
                              <a:lumOff val="35000"/>
                            </a:schemeClr>
                          </a:solidFill>
                          <a:effectLst/>
                        </a:rPr>
                        <a:t>Track record of managing funding.</a:t>
                      </a:r>
                    </a:p>
                    <a:p>
                      <a:pPr marL="266700" marR="424180" lvl="0" indent="-171450" algn="just">
                        <a:lnSpc>
                          <a:spcPct val="123000"/>
                        </a:lnSpc>
                        <a:spcBef>
                          <a:spcPts val="10"/>
                        </a:spcBef>
                        <a:spcAft>
                          <a:spcPts val="0"/>
                        </a:spcAft>
                        <a:buFont typeface="Arial" panose="020B0604020202020204" pitchFamily="34" charset="0"/>
                        <a:buChar char="•"/>
                      </a:pPr>
                      <a:r>
                        <a:rPr lang="en-US" sz="2400" b="0">
                          <a:solidFill>
                            <a:schemeClr val="tx1">
                              <a:lumMod val="65000"/>
                              <a:lumOff val="35000"/>
                            </a:schemeClr>
                          </a:solidFill>
                          <a:effectLst/>
                        </a:rPr>
                        <a:t>Appropriate procedures and controls in place.</a:t>
                      </a:r>
                    </a:p>
                  </a:txBody>
                  <a:tcPr marL="0" marR="0" marT="0" marB="0">
                    <a:solidFill>
                      <a:schemeClr val="bg1"/>
                    </a:solidFill>
                  </a:tcPr>
                </a:tc>
                <a:extLst>
                  <a:ext uri="{0D108BD9-81ED-4DB2-BD59-A6C34878D82A}">
                    <a16:rowId xmlns:a16="http://schemas.microsoft.com/office/drawing/2014/main" val="2132593376"/>
                  </a:ext>
                </a:extLst>
              </a:tr>
            </a:tbl>
          </a:graphicData>
        </a:graphic>
      </p:graphicFrame>
      <p:pic>
        <p:nvPicPr>
          <p:cNvPr id="3" name="Picture 4" descr="Icon&#10;&#10;Description automatically generated">
            <a:extLst>
              <a:ext uri="{FF2B5EF4-FFF2-40B4-BE49-F238E27FC236}">
                <a16:creationId xmlns:a16="http://schemas.microsoft.com/office/drawing/2014/main" id="{C08C26E4-067E-661F-EF2D-1984F57CA7D7}"/>
              </a:ext>
            </a:extLst>
          </p:cNvPr>
          <p:cNvPicPr>
            <a:picLocks noChangeAspect="1"/>
          </p:cNvPicPr>
          <p:nvPr/>
        </p:nvPicPr>
        <p:blipFill>
          <a:blip r:embed="rId2"/>
          <a:stretch>
            <a:fillRect/>
          </a:stretch>
        </p:blipFill>
        <p:spPr>
          <a:xfrm>
            <a:off x="9654697" y="165618"/>
            <a:ext cx="2390480" cy="1208591"/>
          </a:xfrm>
          <a:prstGeom prst="rect">
            <a:avLst/>
          </a:prstGeom>
        </p:spPr>
      </p:pic>
    </p:spTree>
    <p:extLst>
      <p:ext uri="{BB962C8B-B14F-4D97-AF65-F5344CB8AC3E}">
        <p14:creationId xmlns:p14="http://schemas.microsoft.com/office/powerpoint/2010/main" val="2629505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205" y="2205290"/>
            <a:ext cx="10466728" cy="3638961"/>
          </a:xfrm>
        </p:spPr>
        <p:txBody>
          <a:bodyPr>
            <a:normAutofit fontScale="90000"/>
          </a:bodyPr>
          <a:lstStyle/>
          <a:p>
            <a:pPr algn="ctr"/>
            <a:r>
              <a:rPr lang="en-US">
                <a:ea typeface="Calibri Light"/>
                <a:cs typeface="Calibri Light"/>
              </a:rPr>
              <a:t>Project Finances and Budget </a:t>
            </a:r>
            <a:br>
              <a:rPr lang="en-US">
                <a:ea typeface="Calibri Light"/>
                <a:cs typeface="Calibri Light"/>
              </a:rPr>
            </a:br>
            <a:br>
              <a:rPr lang="en-US"/>
            </a:br>
            <a:endParaRPr lang="en-US"/>
          </a:p>
        </p:txBody>
      </p:sp>
    </p:spTree>
    <p:extLst>
      <p:ext uri="{BB962C8B-B14F-4D97-AF65-F5344CB8AC3E}">
        <p14:creationId xmlns:p14="http://schemas.microsoft.com/office/powerpoint/2010/main" val="28771043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9FAC-21A2-7457-55B9-3696C7D03AE8}"/>
              </a:ext>
            </a:extLst>
          </p:cNvPr>
          <p:cNvSpPr>
            <a:spLocks noGrp="1"/>
          </p:cNvSpPr>
          <p:nvPr>
            <p:ph type="title"/>
          </p:nvPr>
        </p:nvSpPr>
        <p:spPr>
          <a:xfrm>
            <a:off x="838200" y="82586"/>
            <a:ext cx="10515600" cy="1325563"/>
          </a:xfrm>
        </p:spPr>
        <p:txBody>
          <a:bodyPr>
            <a:normAutofit/>
          </a:bodyPr>
          <a:lstStyle/>
          <a:p>
            <a:r>
              <a:rPr lang="en-US" sz="2800" b="1">
                <a:solidFill>
                  <a:srgbClr val="3A605C"/>
                </a:solidFill>
              </a:rPr>
              <a:t>Community </a:t>
            </a:r>
            <a:r>
              <a:rPr lang="en-US" sz="2800" b="1" err="1">
                <a:solidFill>
                  <a:srgbClr val="3A605C"/>
                </a:solidFill>
              </a:rPr>
              <a:t>Centres</a:t>
            </a:r>
            <a:r>
              <a:rPr lang="en-US" sz="2800" b="1">
                <a:solidFill>
                  <a:srgbClr val="3A605C"/>
                </a:solidFill>
              </a:rPr>
              <a:t> Investment Fund 2024 – Refurbishment Grant</a:t>
            </a:r>
            <a:br>
              <a:rPr lang="en-US" sz="2800" b="1">
                <a:solidFill>
                  <a:srgbClr val="3A605C"/>
                </a:solidFill>
              </a:rPr>
            </a:br>
            <a:r>
              <a:rPr lang="en-US" sz="2800" b="1">
                <a:solidFill>
                  <a:srgbClr val="3A605C"/>
                </a:solidFill>
              </a:rPr>
              <a:t>Pre-application Information Event </a:t>
            </a:r>
            <a:endParaRPr lang="en-US" sz="2800" b="1">
              <a:solidFill>
                <a:srgbClr val="3A605C"/>
              </a:solidFill>
              <a:ea typeface="Calibri Light"/>
              <a:cs typeface="Calibri Light"/>
            </a:endParaRPr>
          </a:p>
        </p:txBody>
      </p:sp>
      <p:sp>
        <p:nvSpPr>
          <p:cNvPr id="3" name="Content Placeholder 2">
            <a:extLst>
              <a:ext uri="{FF2B5EF4-FFF2-40B4-BE49-F238E27FC236}">
                <a16:creationId xmlns:a16="http://schemas.microsoft.com/office/drawing/2014/main" id="{DF3D33EE-13E8-CE33-AD03-7C752AF1BB1A}"/>
              </a:ext>
            </a:extLst>
          </p:cNvPr>
          <p:cNvSpPr>
            <a:spLocks noGrp="1"/>
          </p:cNvSpPr>
          <p:nvPr>
            <p:ph idx="1"/>
          </p:nvPr>
        </p:nvSpPr>
        <p:spPr>
          <a:xfrm>
            <a:off x="838200" y="1501337"/>
            <a:ext cx="7627090" cy="4351338"/>
          </a:xfrm>
        </p:spPr>
        <p:txBody>
          <a:bodyPr vert="horz" lIns="91440" tIns="45720" rIns="91440" bIns="45720" rtlCol="0" anchor="t">
            <a:normAutofit/>
          </a:bodyPr>
          <a:lstStyle/>
          <a:p>
            <a:pPr marL="0" indent="0">
              <a:buNone/>
            </a:pPr>
            <a:r>
              <a:rPr lang="en-US" b="1">
                <a:solidFill>
                  <a:schemeClr val="tx1">
                    <a:lumMod val="65000"/>
                    <a:lumOff val="35000"/>
                  </a:schemeClr>
                </a:solidFill>
                <a:ea typeface="+mn-lt"/>
                <a:cs typeface="+mn-lt"/>
              </a:rPr>
              <a:t>Housekeeping</a:t>
            </a:r>
          </a:p>
          <a:p>
            <a:r>
              <a:rPr lang="en-US" sz="2400">
                <a:solidFill>
                  <a:schemeClr val="tx1">
                    <a:lumMod val="65000"/>
                    <a:lumOff val="35000"/>
                  </a:schemeClr>
                </a:solidFill>
                <a:ea typeface="+mn-lt"/>
                <a:cs typeface="+mn-lt"/>
              </a:rPr>
              <a:t>Tech issues: please phone 01 511 7222 or email </a:t>
            </a:r>
            <a:r>
              <a:rPr lang="en-US" sz="2400">
                <a:ea typeface="+mn-lt"/>
                <a:cs typeface="+mn-lt"/>
                <a:hlinkClick r:id="rId2"/>
              </a:rPr>
              <a:t>onlinesupport@pobal.ie</a:t>
            </a:r>
            <a:r>
              <a:rPr lang="en-US" sz="2400">
                <a:ea typeface="+mn-lt"/>
                <a:cs typeface="+mn-lt"/>
              </a:rPr>
              <a:t> </a:t>
            </a:r>
            <a:endParaRPr lang="en-US" sz="2400">
              <a:ea typeface="Calibri"/>
              <a:cs typeface="Calibri"/>
            </a:endParaRPr>
          </a:p>
          <a:p>
            <a:r>
              <a:rPr lang="en-US" sz="2400">
                <a:solidFill>
                  <a:schemeClr val="tx1">
                    <a:lumMod val="65000"/>
                    <a:lumOff val="35000"/>
                  </a:schemeClr>
                </a:solidFill>
                <a:ea typeface="+mn-lt"/>
                <a:cs typeface="+mn-lt"/>
              </a:rPr>
              <a:t>Your microphone and camera will be turned off for the event</a:t>
            </a:r>
            <a:endParaRPr lang="en-US" sz="2400">
              <a:solidFill>
                <a:schemeClr val="tx1">
                  <a:lumMod val="65000"/>
                  <a:lumOff val="35000"/>
                </a:schemeClr>
              </a:solidFill>
              <a:ea typeface="Calibri"/>
              <a:cs typeface="Calibri"/>
            </a:endParaRPr>
          </a:p>
          <a:p>
            <a:r>
              <a:rPr lang="en-US" sz="2400">
                <a:solidFill>
                  <a:schemeClr val="tx1">
                    <a:lumMod val="65000"/>
                    <a:lumOff val="35000"/>
                  </a:schemeClr>
                </a:solidFill>
                <a:ea typeface="+mn-lt"/>
                <a:cs typeface="+mn-lt"/>
              </a:rPr>
              <a:t>Comments and questions: please use the </a:t>
            </a:r>
            <a:r>
              <a:rPr lang="en-US" sz="2400" b="1">
                <a:solidFill>
                  <a:schemeClr val="tx1">
                    <a:lumMod val="65000"/>
                    <a:lumOff val="35000"/>
                  </a:schemeClr>
                </a:solidFill>
                <a:ea typeface="+mn-lt"/>
                <a:cs typeface="+mn-lt"/>
              </a:rPr>
              <a:t>Q&amp;A </a:t>
            </a:r>
            <a:r>
              <a:rPr lang="en-US" sz="2400">
                <a:solidFill>
                  <a:schemeClr val="tx1">
                    <a:lumMod val="65000"/>
                    <a:lumOff val="35000"/>
                  </a:schemeClr>
                </a:solidFill>
                <a:ea typeface="+mn-lt"/>
                <a:cs typeface="+mn-lt"/>
              </a:rPr>
              <a:t>function </a:t>
            </a:r>
            <a:endParaRPr lang="en-US" sz="2400">
              <a:solidFill>
                <a:schemeClr val="tx1">
                  <a:lumMod val="65000"/>
                  <a:lumOff val="35000"/>
                </a:schemeClr>
              </a:solidFill>
              <a:ea typeface="Calibri"/>
              <a:cs typeface="Calibri" panose="020F0502020204030204"/>
            </a:endParaRPr>
          </a:p>
          <a:p>
            <a:r>
              <a:rPr lang="en-US" sz="2400">
                <a:solidFill>
                  <a:schemeClr val="tx1">
                    <a:lumMod val="65000"/>
                    <a:lumOff val="35000"/>
                  </a:schemeClr>
                </a:solidFill>
                <a:ea typeface="+mn-lt"/>
                <a:cs typeface="+mn-lt"/>
              </a:rPr>
              <a:t>This session will be </a:t>
            </a:r>
            <a:r>
              <a:rPr lang="en-US" sz="2400" b="1">
                <a:solidFill>
                  <a:schemeClr val="tx1">
                    <a:lumMod val="65000"/>
                    <a:lumOff val="35000"/>
                  </a:schemeClr>
                </a:solidFill>
                <a:ea typeface="+mn-lt"/>
                <a:cs typeface="+mn-lt"/>
              </a:rPr>
              <a:t>recorded</a:t>
            </a:r>
            <a:r>
              <a:rPr lang="en-US" sz="2400">
                <a:solidFill>
                  <a:schemeClr val="tx1">
                    <a:lumMod val="65000"/>
                    <a:lumOff val="35000"/>
                  </a:schemeClr>
                </a:solidFill>
                <a:ea typeface="+mn-lt"/>
                <a:cs typeface="+mn-lt"/>
              </a:rPr>
              <a:t>. </a:t>
            </a:r>
          </a:p>
          <a:p>
            <a:r>
              <a:rPr lang="en-US" sz="2400">
                <a:solidFill>
                  <a:schemeClr val="tx1">
                    <a:lumMod val="65000"/>
                    <a:lumOff val="35000"/>
                  </a:schemeClr>
                </a:solidFill>
                <a:ea typeface="+mn-lt"/>
                <a:cs typeface="+mn-lt"/>
              </a:rPr>
              <a:t>Video will be available plus more resources: </a:t>
            </a:r>
            <a:r>
              <a:rPr lang="en-US" sz="2400">
                <a:ea typeface="+mn-lt"/>
                <a:cs typeface="+mn-lt"/>
                <a:hlinkClick r:id="rId3"/>
              </a:rPr>
              <a:t>gov.ie - Community Centres Investment Fund </a:t>
            </a:r>
            <a:endParaRPr lang="en-US" sz="2400">
              <a:ea typeface="Calibri"/>
              <a:cs typeface="Calibri"/>
            </a:endParaRPr>
          </a:p>
          <a:p>
            <a:endParaRPr lang="en-US">
              <a:ea typeface="Calibri"/>
              <a:cs typeface="Calibri"/>
            </a:endParaRPr>
          </a:p>
          <a:p>
            <a:endParaRPr lang="en-US">
              <a:ea typeface="Calibri"/>
              <a:cs typeface="Calibri"/>
            </a:endParaRPr>
          </a:p>
          <a:p>
            <a:endParaRPr lang="en-US">
              <a:cs typeface="Calibri"/>
            </a:endParaRPr>
          </a:p>
          <a:p>
            <a:endParaRPr lang="en-US">
              <a:ea typeface="Calibri" panose="020F0502020204030204"/>
              <a:cs typeface="Calibri"/>
            </a:endParaRPr>
          </a:p>
        </p:txBody>
      </p:sp>
      <p:pic>
        <p:nvPicPr>
          <p:cNvPr id="4" name="Picture 3" descr="A screenshot of a phone&#10;&#10;Description automatically generated">
            <a:extLst>
              <a:ext uri="{FF2B5EF4-FFF2-40B4-BE49-F238E27FC236}">
                <a16:creationId xmlns:a16="http://schemas.microsoft.com/office/drawing/2014/main" id="{EAC0DD02-30C5-B669-AF9D-D41124F7B221}"/>
              </a:ext>
            </a:extLst>
          </p:cNvPr>
          <p:cNvPicPr>
            <a:picLocks noChangeAspect="1"/>
          </p:cNvPicPr>
          <p:nvPr/>
        </p:nvPicPr>
        <p:blipFill>
          <a:blip r:embed="rId4"/>
          <a:stretch>
            <a:fillRect/>
          </a:stretch>
        </p:blipFill>
        <p:spPr>
          <a:xfrm>
            <a:off x="8456317" y="2890727"/>
            <a:ext cx="3590483" cy="1324639"/>
          </a:xfrm>
          <a:prstGeom prst="rect">
            <a:avLst/>
          </a:prstGeom>
        </p:spPr>
      </p:pic>
    </p:spTree>
    <p:extLst>
      <p:ext uri="{BB962C8B-B14F-4D97-AF65-F5344CB8AC3E}">
        <p14:creationId xmlns:p14="http://schemas.microsoft.com/office/powerpoint/2010/main" val="2224550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4D38-053E-92A2-DEB0-738617F8C2DF}"/>
              </a:ext>
            </a:extLst>
          </p:cNvPr>
          <p:cNvSpPr>
            <a:spLocks noGrp="1"/>
          </p:cNvSpPr>
          <p:nvPr>
            <p:ph type="title"/>
          </p:nvPr>
        </p:nvSpPr>
        <p:spPr>
          <a:xfrm>
            <a:off x="838200" y="914399"/>
            <a:ext cx="10515600" cy="783771"/>
          </a:xfrm>
        </p:spPr>
        <p:txBody>
          <a:bodyPr>
            <a:normAutofit fontScale="90000"/>
          </a:bodyPr>
          <a:lstStyle/>
          <a:p>
            <a:r>
              <a:rPr lang="en-US" b="1">
                <a:solidFill>
                  <a:srgbClr val="3A605C"/>
                </a:solidFill>
                <a:ea typeface="+mn-lt"/>
                <a:cs typeface="+mn-lt"/>
              </a:rPr>
              <a:t>Grant Thresholds:</a:t>
            </a:r>
            <a:r>
              <a:rPr lang="en-US" sz="4400">
                <a:solidFill>
                  <a:srgbClr val="3A605C"/>
                </a:solidFill>
                <a:ea typeface="+mn-lt"/>
                <a:cs typeface="+mn-lt"/>
              </a:rPr>
              <a:t> </a:t>
            </a:r>
            <a:br>
              <a:rPr lang="en-US" sz="4400">
                <a:solidFill>
                  <a:srgbClr val="3A605C"/>
                </a:solidFill>
                <a:ea typeface="+mn-lt"/>
                <a:cs typeface="+mn-lt"/>
              </a:rPr>
            </a:br>
            <a:endParaRPr lang="en-IE">
              <a:solidFill>
                <a:srgbClr val="3A605C"/>
              </a:solidFill>
            </a:endParaRPr>
          </a:p>
        </p:txBody>
      </p:sp>
      <p:sp>
        <p:nvSpPr>
          <p:cNvPr id="3" name="Content Placeholder 2">
            <a:extLst>
              <a:ext uri="{FF2B5EF4-FFF2-40B4-BE49-F238E27FC236}">
                <a16:creationId xmlns:a16="http://schemas.microsoft.com/office/drawing/2014/main" id="{78929708-DD2E-67F4-3A2C-FB445FD9B253}"/>
              </a:ext>
            </a:extLst>
          </p:cNvPr>
          <p:cNvSpPr>
            <a:spLocks noGrp="1"/>
          </p:cNvSpPr>
          <p:nvPr>
            <p:ph idx="1"/>
          </p:nvPr>
        </p:nvSpPr>
        <p:spPr>
          <a:xfrm>
            <a:off x="838200" y="2164584"/>
            <a:ext cx="10515600" cy="4351338"/>
          </a:xfrm>
        </p:spPr>
        <p:txBody>
          <a:bodyPr/>
          <a:lstStyle/>
          <a:p>
            <a:r>
              <a:rPr lang="en-US" sz="2800" b="1">
                <a:solidFill>
                  <a:schemeClr val="tx1">
                    <a:lumMod val="65000"/>
                    <a:lumOff val="35000"/>
                  </a:schemeClr>
                </a:solidFill>
                <a:ea typeface="+mn-lt"/>
                <a:cs typeface="+mn-lt"/>
              </a:rPr>
              <a:t>Category 1: </a:t>
            </a:r>
            <a:r>
              <a:rPr lang="en-US" sz="2800">
                <a:solidFill>
                  <a:schemeClr val="tx1">
                    <a:lumMod val="65000"/>
                    <a:lumOff val="35000"/>
                  </a:schemeClr>
                </a:solidFill>
                <a:ea typeface="+mn-lt"/>
                <a:cs typeface="+mn-lt"/>
              </a:rPr>
              <a:t>The grant amount that can be applied for is between €10,000 and €25,000.</a:t>
            </a:r>
            <a:r>
              <a:rPr lang="en-US" sz="2800" b="1">
                <a:solidFill>
                  <a:schemeClr val="tx1">
                    <a:lumMod val="65000"/>
                    <a:lumOff val="35000"/>
                  </a:schemeClr>
                </a:solidFill>
                <a:ea typeface="+mn-lt"/>
                <a:cs typeface="+mn-lt"/>
              </a:rPr>
              <a:t> </a:t>
            </a:r>
          </a:p>
          <a:p>
            <a:pPr marL="0" indent="0">
              <a:buNone/>
            </a:pPr>
            <a:endParaRPr lang="en-US" sz="2800" b="1">
              <a:solidFill>
                <a:schemeClr val="tx1">
                  <a:lumMod val="65000"/>
                  <a:lumOff val="35000"/>
                </a:schemeClr>
              </a:solidFill>
              <a:ea typeface="+mn-lt"/>
              <a:cs typeface="+mn-lt"/>
            </a:endParaRPr>
          </a:p>
          <a:p>
            <a:r>
              <a:rPr lang="en-US" sz="2800" b="1">
                <a:solidFill>
                  <a:schemeClr val="tx1">
                    <a:lumMod val="65000"/>
                    <a:lumOff val="35000"/>
                  </a:schemeClr>
                </a:solidFill>
                <a:ea typeface="+mn-lt"/>
                <a:cs typeface="+mn-lt"/>
              </a:rPr>
              <a:t>Category 2: </a:t>
            </a:r>
            <a:r>
              <a:rPr lang="en-US" sz="2800">
                <a:solidFill>
                  <a:schemeClr val="tx1">
                    <a:lumMod val="65000"/>
                    <a:lumOff val="35000"/>
                  </a:schemeClr>
                </a:solidFill>
                <a:ea typeface="+mn-lt"/>
                <a:cs typeface="+mn-lt"/>
              </a:rPr>
              <a:t>The grant amount that can be applied for is between €25,001 and €100,000. </a:t>
            </a:r>
            <a:endParaRPr lang="en-IE">
              <a:solidFill>
                <a:schemeClr val="tx1">
                  <a:lumMod val="65000"/>
                  <a:lumOff val="35000"/>
                </a:schemeClr>
              </a:solidFill>
            </a:endParaRPr>
          </a:p>
        </p:txBody>
      </p:sp>
    </p:spTree>
    <p:extLst>
      <p:ext uri="{BB962C8B-B14F-4D97-AF65-F5344CB8AC3E}">
        <p14:creationId xmlns:p14="http://schemas.microsoft.com/office/powerpoint/2010/main" val="288548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0552B90-390D-610D-724F-99BCA0304A39}"/>
              </a:ext>
            </a:extLst>
          </p:cNvPr>
          <p:cNvSpPr>
            <a:spLocks noGrp="1"/>
          </p:cNvSpPr>
          <p:nvPr>
            <p:ph type="title"/>
          </p:nvPr>
        </p:nvSpPr>
        <p:spPr>
          <a:xfrm>
            <a:off x="581426" y="-390314"/>
            <a:ext cx="8697046" cy="1530220"/>
          </a:xfrm>
        </p:spPr>
        <p:txBody>
          <a:bodyPr anchor="b">
            <a:normAutofit/>
          </a:bodyPr>
          <a:lstStyle/>
          <a:p>
            <a:r>
              <a:rPr lang="en-US" sz="5400" b="1">
                <a:solidFill>
                  <a:srgbClr val="3A605C"/>
                </a:solidFill>
                <a:ea typeface="+mn-lt"/>
                <a:cs typeface="+mn-lt"/>
              </a:rPr>
              <a:t>Match Funding requirements</a:t>
            </a:r>
            <a:endParaRPr lang="en-US" sz="5400" b="1">
              <a:solidFill>
                <a:srgbClr val="3A605C"/>
              </a:solidFill>
            </a:endParaRPr>
          </a:p>
        </p:txBody>
      </p:sp>
      <p:sp>
        <p:nvSpPr>
          <p:cNvPr id="5" name="Content Placeholder 2">
            <a:extLst>
              <a:ext uri="{FF2B5EF4-FFF2-40B4-BE49-F238E27FC236}">
                <a16:creationId xmlns:a16="http://schemas.microsoft.com/office/drawing/2014/main" id="{3ABD4D3A-9F0B-DB9D-C7AE-599E8AC73A17}"/>
              </a:ext>
            </a:extLst>
          </p:cNvPr>
          <p:cNvSpPr>
            <a:spLocks noGrp="1"/>
          </p:cNvSpPr>
          <p:nvPr>
            <p:ph idx="1"/>
          </p:nvPr>
        </p:nvSpPr>
        <p:spPr>
          <a:xfrm>
            <a:off x="581426" y="1380930"/>
            <a:ext cx="6671388" cy="4096139"/>
          </a:xfrm>
        </p:spPr>
        <p:txBody>
          <a:bodyPr vert="horz" lIns="91440" tIns="45720" rIns="91440" bIns="45720" rtlCol="0" anchor="t">
            <a:noAutofit/>
          </a:bodyPr>
          <a:lstStyle/>
          <a:p>
            <a:pPr marL="0" indent="0">
              <a:buNone/>
            </a:pPr>
            <a:r>
              <a:rPr lang="en-US" sz="2000">
                <a:solidFill>
                  <a:schemeClr val="tx1">
                    <a:lumMod val="65000"/>
                    <a:lumOff val="35000"/>
                  </a:schemeClr>
                </a:solidFill>
                <a:ea typeface="+mn-lt"/>
                <a:cs typeface="+mn-lt"/>
              </a:rPr>
              <a:t>For Category 1:  5% of the total project budget is required as match funding</a:t>
            </a:r>
          </a:p>
          <a:p>
            <a:pPr marL="0" indent="0">
              <a:buNone/>
            </a:pPr>
            <a:r>
              <a:rPr lang="en-US" sz="2000">
                <a:solidFill>
                  <a:schemeClr val="tx1">
                    <a:lumMod val="65000"/>
                    <a:lumOff val="35000"/>
                  </a:schemeClr>
                </a:solidFill>
                <a:ea typeface="+mn-lt"/>
                <a:cs typeface="+mn-lt"/>
              </a:rPr>
              <a:t>For Category 2: 10% of the total project budget is required as match funding</a:t>
            </a:r>
          </a:p>
          <a:p>
            <a:pPr marL="0" indent="0">
              <a:buNone/>
            </a:pPr>
            <a:endParaRPr lang="en-US" sz="2000">
              <a:solidFill>
                <a:schemeClr val="tx1">
                  <a:lumMod val="65000"/>
                  <a:lumOff val="35000"/>
                </a:schemeClr>
              </a:solidFill>
              <a:ea typeface="+mn-lt"/>
              <a:cs typeface="+mn-lt"/>
            </a:endParaRPr>
          </a:p>
          <a:p>
            <a:pPr marL="0" indent="0">
              <a:spcBef>
                <a:spcPts val="0"/>
              </a:spcBef>
              <a:buNone/>
            </a:pPr>
            <a:r>
              <a:rPr lang="en-US" sz="2000">
                <a:solidFill>
                  <a:schemeClr val="tx1">
                    <a:lumMod val="65000"/>
                    <a:lumOff val="35000"/>
                  </a:schemeClr>
                </a:solidFill>
                <a:ea typeface="+mn-lt"/>
                <a:cs typeface="+mn-lt"/>
              </a:rPr>
              <a:t>This can be sourced from:</a:t>
            </a:r>
          </a:p>
          <a:p>
            <a:pPr>
              <a:spcBef>
                <a:spcPts val="0"/>
              </a:spcBef>
            </a:pPr>
            <a:r>
              <a:rPr lang="en-US" sz="2000">
                <a:solidFill>
                  <a:schemeClr val="tx1">
                    <a:lumMod val="65000"/>
                    <a:lumOff val="35000"/>
                  </a:schemeClr>
                </a:solidFill>
                <a:cs typeface="Calibri" panose="020F0502020204030204"/>
              </a:rPr>
              <a:t>Internal resources / current cash reserves.</a:t>
            </a:r>
            <a:endParaRPr lang="en-US" sz="2000">
              <a:solidFill>
                <a:schemeClr val="tx1">
                  <a:lumMod val="65000"/>
                  <a:lumOff val="35000"/>
                </a:schemeClr>
              </a:solidFill>
              <a:ea typeface="Calibri"/>
              <a:cs typeface="Calibri" panose="020F0502020204030204"/>
            </a:endParaRPr>
          </a:p>
          <a:p>
            <a:pPr>
              <a:spcBef>
                <a:spcPts val="0"/>
              </a:spcBef>
            </a:pPr>
            <a:r>
              <a:rPr lang="en-US" sz="2000">
                <a:solidFill>
                  <a:schemeClr val="tx1">
                    <a:lumMod val="65000"/>
                    <a:lumOff val="35000"/>
                  </a:schemeClr>
                </a:solidFill>
                <a:cs typeface="Calibri" panose="020F0502020204030204"/>
              </a:rPr>
              <a:t>Letter of offer for loan.</a:t>
            </a:r>
            <a:endParaRPr lang="en-US" sz="2000">
              <a:solidFill>
                <a:schemeClr val="tx1">
                  <a:lumMod val="65000"/>
                  <a:lumOff val="35000"/>
                </a:schemeClr>
              </a:solidFill>
              <a:ea typeface="Calibri"/>
              <a:cs typeface="Calibri" panose="020F0502020204030204"/>
            </a:endParaRPr>
          </a:p>
          <a:p>
            <a:pPr>
              <a:spcBef>
                <a:spcPts val="0"/>
              </a:spcBef>
            </a:pPr>
            <a:r>
              <a:rPr lang="en-US" sz="2000">
                <a:solidFill>
                  <a:schemeClr val="tx1">
                    <a:lumMod val="65000"/>
                    <a:lumOff val="35000"/>
                  </a:schemeClr>
                </a:solidFill>
                <a:cs typeface="Calibri" panose="020F0502020204030204"/>
              </a:rPr>
              <a:t>Offer of funding from Parent </a:t>
            </a:r>
            <a:r>
              <a:rPr lang="en-US" sz="2000" err="1">
                <a:solidFill>
                  <a:schemeClr val="tx1">
                    <a:lumMod val="65000"/>
                    <a:lumOff val="35000"/>
                  </a:schemeClr>
                </a:solidFill>
                <a:cs typeface="Calibri" panose="020F0502020204030204"/>
              </a:rPr>
              <a:t>Organisation</a:t>
            </a:r>
            <a:endParaRPr lang="en-US" sz="2000" err="1">
              <a:solidFill>
                <a:schemeClr val="tx1">
                  <a:lumMod val="65000"/>
                  <a:lumOff val="35000"/>
                </a:schemeClr>
              </a:solidFill>
              <a:ea typeface="Calibri"/>
              <a:cs typeface="Calibri" panose="020F0502020204030204"/>
            </a:endParaRPr>
          </a:p>
          <a:p>
            <a:pPr marL="0" indent="0">
              <a:spcBef>
                <a:spcPts val="0"/>
              </a:spcBef>
              <a:buNone/>
            </a:pPr>
            <a:endParaRPr lang="en-US" sz="2000">
              <a:solidFill>
                <a:schemeClr val="tx1">
                  <a:lumMod val="65000"/>
                  <a:lumOff val="35000"/>
                </a:schemeClr>
              </a:solidFill>
              <a:cs typeface="Calibri" panose="020F0502020204030204"/>
            </a:endParaRPr>
          </a:p>
          <a:p>
            <a:pPr marL="0" indent="0">
              <a:buNone/>
            </a:pPr>
            <a:r>
              <a:rPr lang="en-IE" sz="2000">
                <a:solidFill>
                  <a:schemeClr val="tx1">
                    <a:lumMod val="65000"/>
                    <a:lumOff val="35000"/>
                  </a:schemeClr>
                </a:solidFill>
              </a:rPr>
              <a:t>NOTE: Fu</a:t>
            </a:r>
            <a:r>
              <a:rPr lang="en-IE" sz="2000">
                <a:solidFill>
                  <a:schemeClr val="tx1">
                    <a:lumMod val="65000"/>
                    <a:lumOff val="35000"/>
                  </a:schemeClr>
                </a:solidFill>
                <a:effectLst/>
                <a:highlight>
                  <a:srgbClr val="FFFFFF"/>
                </a:highlight>
              </a:rPr>
              <a:t>nds from other government sources, or the EU </a:t>
            </a:r>
            <a:r>
              <a:rPr lang="en-IE" sz="2000" u="sng">
                <a:solidFill>
                  <a:schemeClr val="tx1">
                    <a:lumMod val="65000"/>
                    <a:lumOff val="35000"/>
                  </a:schemeClr>
                </a:solidFill>
                <a:effectLst/>
                <a:highlight>
                  <a:srgbClr val="FFFFFF"/>
                </a:highlight>
              </a:rPr>
              <a:t>cannot</a:t>
            </a:r>
            <a:r>
              <a:rPr lang="en-IE" sz="2000">
                <a:solidFill>
                  <a:schemeClr val="tx1">
                    <a:lumMod val="65000"/>
                    <a:lumOff val="35000"/>
                  </a:schemeClr>
                </a:solidFill>
                <a:effectLst/>
                <a:highlight>
                  <a:srgbClr val="FFFFFF"/>
                </a:highlight>
              </a:rPr>
              <a:t> be used as match funding or to co-fund CCIF projects in this round.</a:t>
            </a:r>
            <a:endParaRPr lang="en-IE" sz="2000">
              <a:solidFill>
                <a:schemeClr val="tx1">
                  <a:lumMod val="65000"/>
                  <a:lumOff val="35000"/>
                </a:schemeClr>
              </a:solidFill>
            </a:endParaRPr>
          </a:p>
        </p:txBody>
      </p:sp>
      <p:sp>
        <p:nvSpPr>
          <p:cNvPr id="7" name="Content Placeholder 3">
            <a:extLst>
              <a:ext uri="{FF2B5EF4-FFF2-40B4-BE49-F238E27FC236}">
                <a16:creationId xmlns:a16="http://schemas.microsoft.com/office/drawing/2014/main" id="{734DB25F-340B-C300-EEEB-07314AC41BF1}"/>
              </a:ext>
            </a:extLst>
          </p:cNvPr>
          <p:cNvSpPr txBox="1">
            <a:spLocks/>
          </p:cNvSpPr>
          <p:nvPr/>
        </p:nvSpPr>
        <p:spPr>
          <a:xfrm>
            <a:off x="7658270" y="1181264"/>
            <a:ext cx="4133429" cy="2122909"/>
          </a:xfrm>
          <a:prstGeom prst="rect">
            <a:avLst/>
          </a:prstGeom>
          <a:solidFill>
            <a:schemeClr val="accent1">
              <a:lumMod val="20000"/>
              <a:lumOff val="80000"/>
            </a:schemeClr>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2">
                    <a:lumMod val="50000"/>
                  </a:schemeClr>
                </a:solidFill>
              </a:rPr>
              <a:t>Example Category 1</a:t>
            </a:r>
          </a:p>
          <a:p>
            <a:r>
              <a:rPr lang="en-US" sz="2400">
                <a:solidFill>
                  <a:schemeClr val="bg2">
                    <a:lumMod val="50000"/>
                  </a:schemeClr>
                </a:solidFill>
              </a:rPr>
              <a:t>Total Project Cost: €21,000</a:t>
            </a:r>
            <a:endParaRPr lang="en-US" sz="2400">
              <a:solidFill>
                <a:schemeClr val="bg2">
                  <a:lumMod val="50000"/>
                </a:schemeClr>
              </a:solidFill>
              <a:ea typeface="Calibri"/>
              <a:cs typeface="Calibri"/>
            </a:endParaRPr>
          </a:p>
          <a:p>
            <a:r>
              <a:rPr lang="en-US" sz="2400">
                <a:solidFill>
                  <a:schemeClr val="bg2">
                    <a:lumMod val="50000"/>
                  </a:schemeClr>
                </a:solidFill>
              </a:rPr>
              <a:t>Grant Amount: €19,950</a:t>
            </a:r>
            <a:endParaRPr lang="en-US" sz="2400">
              <a:solidFill>
                <a:schemeClr val="bg2">
                  <a:lumMod val="50000"/>
                </a:schemeClr>
              </a:solidFill>
              <a:ea typeface="Calibri"/>
              <a:cs typeface="Calibri"/>
            </a:endParaRPr>
          </a:p>
          <a:p>
            <a:r>
              <a:rPr lang="en-US" sz="2400">
                <a:solidFill>
                  <a:schemeClr val="bg2">
                    <a:lumMod val="50000"/>
                  </a:schemeClr>
                </a:solidFill>
              </a:rPr>
              <a:t>Match Funding: €1,050 </a:t>
            </a:r>
            <a:endParaRPr lang="en-IE" sz="2400">
              <a:solidFill>
                <a:schemeClr val="bg2">
                  <a:lumMod val="50000"/>
                </a:schemeClr>
              </a:solidFill>
            </a:endParaRPr>
          </a:p>
        </p:txBody>
      </p:sp>
      <p:sp>
        <p:nvSpPr>
          <p:cNvPr id="8" name="Content Placeholder 5">
            <a:extLst>
              <a:ext uri="{FF2B5EF4-FFF2-40B4-BE49-F238E27FC236}">
                <a16:creationId xmlns:a16="http://schemas.microsoft.com/office/drawing/2014/main" id="{2ADCB697-E5F0-8136-25F6-6F85B740169F}"/>
              </a:ext>
            </a:extLst>
          </p:cNvPr>
          <p:cNvSpPr txBox="1">
            <a:spLocks/>
          </p:cNvSpPr>
          <p:nvPr/>
        </p:nvSpPr>
        <p:spPr>
          <a:xfrm>
            <a:off x="7658269" y="3690255"/>
            <a:ext cx="4133429" cy="2122909"/>
          </a:xfrm>
          <a:prstGeom prst="rect">
            <a:avLst/>
          </a:prstGeom>
          <a:solidFill>
            <a:schemeClr val="accent1">
              <a:lumMod val="20000"/>
              <a:lumOff val="80000"/>
            </a:schemeClr>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bg2">
                    <a:lumMod val="50000"/>
                  </a:schemeClr>
                </a:solidFill>
              </a:rPr>
              <a:t>Example Category 2</a:t>
            </a:r>
          </a:p>
          <a:p>
            <a:r>
              <a:rPr lang="en-US" sz="2400">
                <a:solidFill>
                  <a:schemeClr val="bg2">
                    <a:lumMod val="50000"/>
                  </a:schemeClr>
                </a:solidFill>
              </a:rPr>
              <a:t>Total Project Cost: €55,000</a:t>
            </a:r>
            <a:endParaRPr lang="en-US" sz="2400">
              <a:solidFill>
                <a:schemeClr val="bg2">
                  <a:lumMod val="50000"/>
                </a:schemeClr>
              </a:solidFill>
              <a:ea typeface="Calibri"/>
              <a:cs typeface="Calibri"/>
            </a:endParaRPr>
          </a:p>
          <a:p>
            <a:r>
              <a:rPr lang="en-US" sz="2400">
                <a:solidFill>
                  <a:schemeClr val="bg2">
                    <a:lumMod val="50000"/>
                  </a:schemeClr>
                </a:solidFill>
              </a:rPr>
              <a:t>Grant Amount: €49,500</a:t>
            </a:r>
            <a:endParaRPr lang="en-US" sz="2400">
              <a:solidFill>
                <a:schemeClr val="bg2">
                  <a:lumMod val="50000"/>
                </a:schemeClr>
              </a:solidFill>
              <a:ea typeface="Calibri"/>
              <a:cs typeface="Calibri"/>
            </a:endParaRPr>
          </a:p>
          <a:p>
            <a:r>
              <a:rPr lang="en-US" sz="2400">
                <a:solidFill>
                  <a:schemeClr val="bg2">
                    <a:lumMod val="50000"/>
                  </a:schemeClr>
                </a:solidFill>
              </a:rPr>
              <a:t>Match Funding: €5,500</a:t>
            </a:r>
            <a:endParaRPr lang="en-IE" sz="2400">
              <a:solidFill>
                <a:schemeClr val="bg2">
                  <a:lumMod val="50000"/>
                </a:schemeClr>
              </a:solidFill>
            </a:endParaRPr>
          </a:p>
        </p:txBody>
      </p:sp>
    </p:spTree>
    <p:extLst>
      <p:ext uri="{BB962C8B-B14F-4D97-AF65-F5344CB8AC3E}">
        <p14:creationId xmlns:p14="http://schemas.microsoft.com/office/powerpoint/2010/main" val="1323586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85" y="323192"/>
            <a:ext cx="10488058" cy="682913"/>
          </a:xfrm>
        </p:spPr>
        <p:txBody>
          <a:bodyPr>
            <a:normAutofit fontScale="90000"/>
          </a:bodyPr>
          <a:lstStyle/>
          <a:p>
            <a:r>
              <a:rPr lang="en-US" b="1">
                <a:solidFill>
                  <a:srgbClr val="3A605C"/>
                </a:solidFill>
              </a:rPr>
              <a:t> Costs</a:t>
            </a:r>
            <a:endParaRPr lang="en-IE" b="1">
              <a:solidFill>
                <a:srgbClr val="3A605C"/>
              </a:solidFill>
            </a:endParaRPr>
          </a:p>
        </p:txBody>
      </p:sp>
      <p:sp>
        <p:nvSpPr>
          <p:cNvPr id="3" name="Text Placeholder 2"/>
          <p:cNvSpPr>
            <a:spLocks noGrp="1"/>
          </p:cNvSpPr>
          <p:nvPr>
            <p:ph type="body" idx="1"/>
          </p:nvPr>
        </p:nvSpPr>
        <p:spPr>
          <a:xfrm>
            <a:off x="529381" y="886094"/>
            <a:ext cx="7728794" cy="621937"/>
          </a:xfrm>
        </p:spPr>
        <p:txBody>
          <a:bodyPr>
            <a:normAutofit/>
          </a:bodyPr>
          <a:lstStyle/>
          <a:p>
            <a:r>
              <a:rPr lang="en-US">
                <a:solidFill>
                  <a:schemeClr val="tx1">
                    <a:lumMod val="65000"/>
                    <a:lumOff val="35000"/>
                  </a:schemeClr>
                </a:solidFill>
              </a:rPr>
              <a:t>Indicative eligible costs for both Category 1 and 2 include:</a:t>
            </a:r>
            <a:endParaRPr lang="en-IE">
              <a:solidFill>
                <a:schemeClr val="tx1">
                  <a:lumMod val="65000"/>
                  <a:lumOff val="35000"/>
                </a:schemeClr>
              </a:solidFill>
            </a:endParaRPr>
          </a:p>
        </p:txBody>
      </p:sp>
      <p:sp>
        <p:nvSpPr>
          <p:cNvPr id="4" name="Content Placeholder 3"/>
          <p:cNvSpPr>
            <a:spLocks noGrp="1"/>
          </p:cNvSpPr>
          <p:nvPr>
            <p:ph sz="half" idx="2"/>
          </p:nvPr>
        </p:nvSpPr>
        <p:spPr>
          <a:xfrm>
            <a:off x="462129" y="1634994"/>
            <a:ext cx="10655926" cy="4098054"/>
          </a:xfrm>
        </p:spPr>
        <p:txBody>
          <a:bodyPr vert="horz" lIns="91440" tIns="45720" rIns="91440" bIns="45720" rtlCol="0" anchor="t">
            <a:noAutofit/>
          </a:bodyPr>
          <a:lstStyle/>
          <a:p>
            <a:pPr marL="285750" indent="-285750">
              <a:spcBef>
                <a:spcPts val="1800"/>
              </a:spcBef>
              <a:buFont typeface="Arial,Sans-Serif" panose="020B0604020202020204" pitchFamily="34" charset="0"/>
            </a:pPr>
            <a:r>
              <a:rPr lang="en-IE" sz="2400">
                <a:solidFill>
                  <a:schemeClr val="tx1">
                    <a:lumMod val="65000"/>
                    <a:lumOff val="35000"/>
                  </a:schemeClr>
                </a:solidFill>
                <a:latin typeface="Calibri"/>
                <a:ea typeface="Tahoma"/>
                <a:cs typeface="Tahoma"/>
              </a:rPr>
              <a:t>Costs associated with building/renovation works.</a:t>
            </a:r>
            <a:endParaRPr lang="en-US" sz="2400">
              <a:solidFill>
                <a:schemeClr val="tx1">
                  <a:lumMod val="65000"/>
                  <a:lumOff val="35000"/>
                </a:schemeClr>
              </a:solidFill>
              <a:latin typeface="Calibri"/>
              <a:ea typeface="Calibri"/>
              <a:cs typeface="Calibri"/>
            </a:endParaRPr>
          </a:p>
          <a:p>
            <a:pPr marL="285750" indent="-285750">
              <a:spcBef>
                <a:spcPts val="1800"/>
              </a:spcBef>
              <a:buFont typeface="Arial,Sans-Serif" panose="020B0604020202020204" pitchFamily="34" charset="0"/>
            </a:pPr>
            <a:r>
              <a:rPr lang="en-IE" sz="2400">
                <a:solidFill>
                  <a:schemeClr val="tx1">
                    <a:lumMod val="65000"/>
                    <a:lumOff val="35000"/>
                  </a:schemeClr>
                </a:solidFill>
                <a:latin typeface="Calibri"/>
                <a:ea typeface="Tahoma"/>
                <a:cs typeface="Tahoma"/>
              </a:rPr>
              <a:t>Costs associated with acquisition, installation or replacement of equipment which forms an integral part of a building.</a:t>
            </a:r>
          </a:p>
          <a:p>
            <a:pPr marL="285750" indent="-285750">
              <a:spcBef>
                <a:spcPts val="1800"/>
              </a:spcBef>
              <a:buFont typeface="Arial,Sans-Serif" panose="020B0604020202020204" pitchFamily="34" charset="0"/>
            </a:pPr>
            <a:r>
              <a:rPr lang="en-IE" sz="2400">
                <a:solidFill>
                  <a:schemeClr val="tx1">
                    <a:lumMod val="65000"/>
                    <a:lumOff val="35000"/>
                  </a:schemeClr>
                </a:solidFill>
                <a:latin typeface="Calibri"/>
                <a:ea typeface="Tahoma"/>
                <a:cs typeface="Tahoma"/>
              </a:rPr>
              <a:t>Costs associated with improving the energy efficiency of the building.</a:t>
            </a:r>
            <a:endParaRPr lang="en-US" sz="2400">
              <a:solidFill>
                <a:schemeClr val="tx1">
                  <a:lumMod val="65000"/>
                  <a:lumOff val="35000"/>
                </a:schemeClr>
              </a:solidFill>
              <a:latin typeface="Calibri"/>
              <a:ea typeface="Tahoma"/>
              <a:cs typeface="Tahoma"/>
            </a:endParaRPr>
          </a:p>
          <a:p>
            <a:pPr marL="285750" indent="-285750">
              <a:spcBef>
                <a:spcPts val="1800"/>
              </a:spcBef>
              <a:buFont typeface="Arial,Sans-Serif" panose="020B0604020202020204" pitchFamily="34" charset="0"/>
            </a:pPr>
            <a:r>
              <a:rPr lang="en-IE" sz="2400">
                <a:solidFill>
                  <a:schemeClr val="tx1">
                    <a:lumMod val="65000"/>
                    <a:lumOff val="35000"/>
                  </a:schemeClr>
                </a:solidFill>
                <a:latin typeface="Calibri"/>
                <a:ea typeface="Tahoma"/>
                <a:cs typeface="Tahoma"/>
              </a:rPr>
              <a:t>Improvements to facilities in order to meet fire safety and building regulations </a:t>
            </a:r>
            <a:endParaRPr lang="en-US" sz="2400">
              <a:solidFill>
                <a:schemeClr val="tx1">
                  <a:lumMod val="65000"/>
                  <a:lumOff val="35000"/>
                </a:schemeClr>
              </a:solidFill>
              <a:latin typeface="Calibri"/>
              <a:ea typeface="Calibri"/>
              <a:cs typeface="Calibri"/>
            </a:endParaRPr>
          </a:p>
          <a:p>
            <a:pPr>
              <a:spcBef>
                <a:spcPts val="1800"/>
              </a:spcBef>
            </a:pPr>
            <a:r>
              <a:rPr lang="en-IE" sz="2400">
                <a:solidFill>
                  <a:schemeClr val="tx1">
                    <a:lumMod val="65000"/>
                    <a:lumOff val="35000"/>
                  </a:schemeClr>
                </a:solidFill>
                <a:latin typeface="Calibri"/>
                <a:ea typeface="Tahoma"/>
                <a:cs typeface="Tahoma"/>
              </a:rPr>
              <a:t>Costs associated with improving disability access </a:t>
            </a:r>
            <a:r>
              <a:rPr lang="en-IE" sz="2400">
                <a:solidFill>
                  <a:schemeClr val="tx1">
                    <a:lumMod val="65000"/>
                    <a:lumOff val="35000"/>
                  </a:schemeClr>
                </a:solidFill>
                <a:latin typeface="Calibri"/>
                <a:ea typeface="Calibri"/>
                <a:cs typeface="Calibri"/>
              </a:rPr>
              <a:t>within the building</a:t>
            </a:r>
          </a:p>
          <a:p>
            <a:pPr marL="285750" indent="-285750">
              <a:spcBef>
                <a:spcPts val="1800"/>
              </a:spcBef>
              <a:buFont typeface="Arial,Sans-Serif" panose="020B0604020202020204" pitchFamily="34" charset="0"/>
            </a:pPr>
            <a:r>
              <a:rPr lang="en-US" sz="2400">
                <a:solidFill>
                  <a:schemeClr val="tx1">
                    <a:lumMod val="65000"/>
                    <a:lumOff val="35000"/>
                  </a:schemeClr>
                </a:solidFill>
                <a:cs typeface="Calibri"/>
              </a:rPr>
              <a:t>Professional fees for works-related service providers up to</a:t>
            </a:r>
            <a:r>
              <a:rPr lang="en-US" sz="2400" u="sng">
                <a:solidFill>
                  <a:schemeClr val="tx1">
                    <a:lumMod val="65000"/>
                    <a:lumOff val="35000"/>
                  </a:schemeClr>
                </a:solidFill>
                <a:cs typeface="Calibri"/>
              </a:rPr>
              <a:t> 12.5% of the total project cost</a:t>
            </a:r>
            <a:r>
              <a:rPr lang="en-US" sz="2400">
                <a:solidFill>
                  <a:schemeClr val="tx1">
                    <a:lumMod val="65000"/>
                    <a:lumOff val="35000"/>
                  </a:schemeClr>
                </a:solidFill>
                <a:cs typeface="Calibri"/>
              </a:rPr>
              <a:t>. E.g., engineers, architects, quantity surveyors.</a:t>
            </a:r>
            <a:endParaRPr lang="en-US" sz="2400">
              <a:solidFill>
                <a:schemeClr val="tx1">
                  <a:lumMod val="65000"/>
                  <a:lumOff val="35000"/>
                </a:schemeClr>
              </a:solidFill>
              <a:ea typeface="+mn-lt"/>
              <a:cs typeface="+mn-lt"/>
            </a:endParaRPr>
          </a:p>
          <a:p>
            <a:endParaRPr lang="en-US" sz="2400">
              <a:solidFill>
                <a:schemeClr val="tx1">
                  <a:lumMod val="65000"/>
                  <a:lumOff val="35000"/>
                </a:schemeClr>
              </a:solidFill>
              <a:ea typeface="Calibri"/>
              <a:cs typeface="Calibri"/>
            </a:endParaRPr>
          </a:p>
          <a:p>
            <a:pPr marL="0" indent="0">
              <a:buNone/>
            </a:pPr>
            <a:endParaRPr lang="en-US" sz="2000" b="1">
              <a:solidFill>
                <a:srgbClr val="000000"/>
              </a:solidFill>
              <a:ea typeface="Calibri"/>
              <a:cs typeface="Calibri"/>
            </a:endParaRPr>
          </a:p>
          <a:p>
            <a:pPr>
              <a:spcBef>
                <a:spcPts val="1800"/>
              </a:spcBef>
            </a:pPr>
            <a:endParaRPr lang="en-US" sz="2400">
              <a:ea typeface="Calibri"/>
              <a:cs typeface="Calibri" panose="020F0502020204030204"/>
            </a:endParaRPr>
          </a:p>
          <a:p>
            <a:endParaRPr lang="en-US" sz="4000">
              <a:ea typeface="Calibri"/>
              <a:cs typeface="Calibri" panose="020F0502020204030204"/>
            </a:endParaRPr>
          </a:p>
          <a:p>
            <a:endParaRPr lang="en-IE" sz="4000">
              <a:ea typeface="Calibri"/>
              <a:cs typeface="Calibri" panose="020F0502020204030204"/>
            </a:endParaRPr>
          </a:p>
        </p:txBody>
      </p:sp>
      <p:pic>
        <p:nvPicPr>
          <p:cNvPr id="1026" name="Picture 2" descr="Text Box">
            <a:extLst>
              <a:ext uri="{FF2B5EF4-FFF2-40B4-BE49-F238E27FC236}">
                <a16:creationId xmlns:a16="http://schemas.microsoft.com/office/drawing/2014/main" id="{5598268A-7FBC-7C5F-D796-41D2A8AE6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419" y="199987"/>
            <a:ext cx="20193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31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85" y="542556"/>
            <a:ext cx="10488058" cy="682913"/>
          </a:xfrm>
        </p:spPr>
        <p:txBody>
          <a:bodyPr>
            <a:noAutofit/>
          </a:bodyPr>
          <a:lstStyle/>
          <a:p>
            <a:r>
              <a:rPr lang="en-US" sz="5400" b="1">
                <a:solidFill>
                  <a:srgbClr val="3A605C"/>
                </a:solidFill>
              </a:rPr>
              <a:t> Costs</a:t>
            </a:r>
            <a:endParaRPr lang="en-IE" sz="5400" b="1">
              <a:solidFill>
                <a:srgbClr val="3A605C"/>
              </a:solidFill>
              <a:ea typeface="Calibri Light"/>
              <a:cs typeface="Calibri Light"/>
            </a:endParaRPr>
          </a:p>
        </p:txBody>
      </p:sp>
      <p:sp>
        <p:nvSpPr>
          <p:cNvPr id="9" name="TextBox 8">
            <a:extLst>
              <a:ext uri="{FF2B5EF4-FFF2-40B4-BE49-F238E27FC236}">
                <a16:creationId xmlns:a16="http://schemas.microsoft.com/office/drawing/2014/main" id="{44C3034B-AA55-912B-0812-780EA874A1CB}"/>
              </a:ext>
            </a:extLst>
          </p:cNvPr>
          <p:cNvSpPr txBox="1"/>
          <p:nvPr/>
        </p:nvSpPr>
        <p:spPr>
          <a:xfrm>
            <a:off x="661792" y="1475815"/>
            <a:ext cx="5093464"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b="1">
                <a:solidFill>
                  <a:schemeClr val="bg2">
                    <a:lumMod val="50000"/>
                  </a:schemeClr>
                </a:solidFill>
                <a:ea typeface="+mn-lt"/>
                <a:cs typeface="+mn-lt"/>
              </a:rPr>
              <a:t>Eligible costs points to note:</a:t>
            </a:r>
            <a:endParaRPr lang="en-US" sz="3200">
              <a:solidFill>
                <a:schemeClr val="bg2">
                  <a:lumMod val="50000"/>
                </a:schemeClr>
              </a:solidFill>
              <a:ea typeface="Calibri"/>
              <a:cs typeface="Calibri"/>
            </a:endParaRPr>
          </a:p>
        </p:txBody>
      </p:sp>
      <p:sp>
        <p:nvSpPr>
          <p:cNvPr id="5" name="TextBox 4">
            <a:extLst>
              <a:ext uri="{FF2B5EF4-FFF2-40B4-BE49-F238E27FC236}">
                <a16:creationId xmlns:a16="http://schemas.microsoft.com/office/drawing/2014/main" id="{8C950804-C884-0542-9EE5-D5A5AC53BC82}"/>
              </a:ext>
            </a:extLst>
          </p:cNvPr>
          <p:cNvSpPr txBox="1"/>
          <p:nvPr/>
        </p:nvSpPr>
        <p:spPr>
          <a:xfrm>
            <a:off x="661792" y="2020677"/>
            <a:ext cx="10864939" cy="3684085"/>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a:solidFill>
                  <a:schemeClr val="tx1">
                    <a:lumMod val="65000"/>
                    <a:lumOff val="35000"/>
                  </a:schemeClr>
                </a:solidFill>
                <a:cs typeface="Calibri"/>
              </a:rPr>
              <a:t>All costs included for this grant must be: </a:t>
            </a:r>
            <a:endParaRPr lang="en-US" sz="2800">
              <a:solidFill>
                <a:schemeClr val="tx1">
                  <a:lumMod val="65000"/>
                  <a:lumOff val="35000"/>
                </a:schemeClr>
              </a:solidFill>
              <a:ea typeface="+mn-lt"/>
              <a:cs typeface="+mn-lt"/>
            </a:endParaRPr>
          </a:p>
          <a:p>
            <a:pPr marL="285750" indent="-285750">
              <a:lnSpc>
                <a:spcPct val="90000"/>
              </a:lnSpc>
              <a:spcBef>
                <a:spcPts val="1000"/>
              </a:spcBef>
              <a:buFont typeface="Arial"/>
              <a:buChar char="•"/>
            </a:pPr>
            <a:r>
              <a:rPr lang="en-US" sz="2800">
                <a:solidFill>
                  <a:schemeClr val="tx1">
                    <a:lumMod val="65000"/>
                    <a:lumOff val="35000"/>
                  </a:schemeClr>
                </a:solidFill>
                <a:cs typeface="Calibri"/>
              </a:rPr>
              <a:t>Directly related to the project being applied for. </a:t>
            </a:r>
            <a:endParaRPr lang="en-US" sz="2800">
              <a:solidFill>
                <a:schemeClr val="tx1">
                  <a:lumMod val="65000"/>
                  <a:lumOff val="35000"/>
                </a:schemeClr>
              </a:solidFill>
              <a:ea typeface="+mn-lt"/>
              <a:cs typeface="+mn-lt"/>
            </a:endParaRPr>
          </a:p>
          <a:p>
            <a:pPr marL="285750" indent="-285750">
              <a:lnSpc>
                <a:spcPct val="90000"/>
              </a:lnSpc>
              <a:spcBef>
                <a:spcPts val="1000"/>
              </a:spcBef>
              <a:buFont typeface="Arial"/>
              <a:buChar char="•"/>
            </a:pPr>
            <a:r>
              <a:rPr lang="en-US" sz="2800">
                <a:solidFill>
                  <a:schemeClr val="tx1">
                    <a:lumMod val="65000"/>
                    <a:lumOff val="35000"/>
                  </a:schemeClr>
                </a:solidFill>
                <a:cs typeface="Calibri"/>
              </a:rPr>
              <a:t>Third party and verifiable by an invoice and receipt for payment, and audit trail showing procurement requirements have been met. </a:t>
            </a:r>
            <a:endParaRPr lang="en-US" sz="2800">
              <a:solidFill>
                <a:schemeClr val="tx1">
                  <a:lumMod val="65000"/>
                  <a:lumOff val="35000"/>
                </a:schemeClr>
              </a:solidFill>
              <a:ea typeface="+mn-lt"/>
              <a:cs typeface="+mn-lt"/>
            </a:endParaRPr>
          </a:p>
          <a:p>
            <a:pPr marL="285750" indent="-285750">
              <a:lnSpc>
                <a:spcPct val="90000"/>
              </a:lnSpc>
              <a:spcBef>
                <a:spcPts val="1000"/>
              </a:spcBef>
              <a:buFont typeface="Arial"/>
              <a:buChar char="•"/>
            </a:pPr>
            <a:r>
              <a:rPr lang="en-US" sz="2800">
                <a:solidFill>
                  <a:schemeClr val="tx1">
                    <a:lumMod val="65000"/>
                    <a:lumOff val="35000"/>
                  </a:schemeClr>
                </a:solidFill>
                <a:cs typeface="Calibri"/>
              </a:rPr>
              <a:t>Incurred by the end of the project delivery date (From 1 January 2025 to 31 March 2026 for Category 1, and to 30th June 2026 for Category 2). </a:t>
            </a:r>
            <a:endParaRPr lang="en-US" sz="2800">
              <a:solidFill>
                <a:schemeClr val="tx1">
                  <a:lumMod val="65000"/>
                  <a:lumOff val="35000"/>
                </a:schemeClr>
              </a:solidFill>
              <a:ea typeface="+mn-lt"/>
              <a:cs typeface="+mn-lt"/>
            </a:endParaRPr>
          </a:p>
          <a:p>
            <a:pPr algn="l"/>
            <a:endParaRPr lang="en-US" sz="3200">
              <a:solidFill>
                <a:schemeClr val="tx1">
                  <a:lumMod val="65000"/>
                  <a:lumOff val="35000"/>
                </a:schemeClr>
              </a:solidFill>
              <a:ea typeface="Calibri"/>
              <a:cs typeface="Calibri"/>
            </a:endParaRPr>
          </a:p>
        </p:txBody>
      </p:sp>
      <p:pic>
        <p:nvPicPr>
          <p:cNvPr id="1026" name="Picture 2" descr="Text Box">
            <a:extLst>
              <a:ext uri="{FF2B5EF4-FFF2-40B4-BE49-F238E27FC236}">
                <a16:creationId xmlns:a16="http://schemas.microsoft.com/office/drawing/2014/main" id="{5598268A-7FBC-7C5F-D796-41D2A8AE6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2655" y="287597"/>
            <a:ext cx="20193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507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d no sign on a white background stock photo">
            <a:extLst>
              <a:ext uri="{FF2B5EF4-FFF2-40B4-BE49-F238E27FC236}">
                <a16:creationId xmlns:a16="http://schemas.microsoft.com/office/drawing/2014/main" id="{B2E347CB-9E1F-3C7D-0FA6-D3227C954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9082" y="3847"/>
            <a:ext cx="2737785" cy="2452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920EBD-61EA-B085-937B-77747DDE252D}"/>
              </a:ext>
            </a:extLst>
          </p:cNvPr>
          <p:cNvSpPr>
            <a:spLocks noGrp="1"/>
          </p:cNvSpPr>
          <p:nvPr>
            <p:ph type="title"/>
          </p:nvPr>
        </p:nvSpPr>
        <p:spPr>
          <a:xfrm>
            <a:off x="839788" y="295852"/>
            <a:ext cx="10515600" cy="884889"/>
          </a:xfrm>
        </p:spPr>
        <p:txBody>
          <a:bodyPr>
            <a:normAutofit/>
          </a:bodyPr>
          <a:lstStyle/>
          <a:p>
            <a:r>
              <a:rPr lang="en-US" sz="4800" b="1">
                <a:solidFill>
                  <a:srgbClr val="3A605C"/>
                </a:solidFill>
                <a:ea typeface="+mj-lt"/>
                <a:cs typeface="+mj-lt"/>
              </a:rPr>
              <a:t>Costs</a:t>
            </a:r>
            <a:endParaRPr lang="en-US" sz="4800">
              <a:solidFill>
                <a:srgbClr val="3A605C"/>
              </a:solidFill>
              <a:ea typeface="Calibri Light"/>
              <a:cs typeface="Calibri Light"/>
            </a:endParaRPr>
          </a:p>
        </p:txBody>
      </p:sp>
      <p:sp>
        <p:nvSpPr>
          <p:cNvPr id="3" name="Text Placeholder 2">
            <a:extLst>
              <a:ext uri="{FF2B5EF4-FFF2-40B4-BE49-F238E27FC236}">
                <a16:creationId xmlns:a16="http://schemas.microsoft.com/office/drawing/2014/main" id="{ABCF681A-4C33-117A-B9F5-36391D4C1687}"/>
              </a:ext>
            </a:extLst>
          </p:cNvPr>
          <p:cNvSpPr>
            <a:spLocks noGrp="1"/>
          </p:cNvSpPr>
          <p:nvPr>
            <p:ph type="body" idx="1"/>
          </p:nvPr>
        </p:nvSpPr>
        <p:spPr>
          <a:xfrm>
            <a:off x="764694" y="900336"/>
            <a:ext cx="5157787" cy="823912"/>
          </a:xfrm>
        </p:spPr>
        <p:txBody>
          <a:bodyPr/>
          <a:lstStyle/>
          <a:p>
            <a:r>
              <a:rPr lang="en-US" sz="3200">
                <a:solidFill>
                  <a:schemeClr val="tx2"/>
                </a:solidFill>
                <a:ea typeface="+mn-lt"/>
                <a:cs typeface="+mn-lt"/>
              </a:rPr>
              <a:t>Ineligible Costs</a:t>
            </a:r>
            <a:r>
              <a:rPr lang="en-US">
                <a:solidFill>
                  <a:schemeClr val="tx2"/>
                </a:solidFill>
                <a:ea typeface="+mn-lt"/>
                <a:cs typeface="+mn-lt"/>
              </a:rPr>
              <a:t>:</a:t>
            </a:r>
            <a:endParaRPr lang="en-US">
              <a:solidFill>
                <a:schemeClr val="tx2"/>
              </a:solidFill>
            </a:endParaRPr>
          </a:p>
        </p:txBody>
      </p:sp>
      <p:sp>
        <p:nvSpPr>
          <p:cNvPr id="4" name="Content Placeholder 3">
            <a:extLst>
              <a:ext uri="{FF2B5EF4-FFF2-40B4-BE49-F238E27FC236}">
                <a16:creationId xmlns:a16="http://schemas.microsoft.com/office/drawing/2014/main" id="{B8C64A44-5A64-3105-19BB-43D7A65EA35C}"/>
              </a:ext>
            </a:extLst>
          </p:cNvPr>
          <p:cNvSpPr>
            <a:spLocks noGrp="1"/>
          </p:cNvSpPr>
          <p:nvPr>
            <p:ph sz="half" idx="2"/>
          </p:nvPr>
        </p:nvSpPr>
        <p:spPr>
          <a:xfrm>
            <a:off x="761335" y="1816613"/>
            <a:ext cx="5670850" cy="4344814"/>
          </a:xfrm>
        </p:spPr>
        <p:txBody>
          <a:bodyPr vert="horz" lIns="91440" tIns="45720" rIns="91440" bIns="45720" rtlCol="0" anchor="t">
            <a:normAutofit/>
          </a:bodyPr>
          <a:lstStyle/>
          <a:p>
            <a:pPr>
              <a:spcBef>
                <a:spcPts val="0"/>
              </a:spcBef>
              <a:spcAft>
                <a:spcPts val="600"/>
              </a:spcAft>
            </a:pPr>
            <a:r>
              <a:rPr lang="en-US">
                <a:solidFill>
                  <a:schemeClr val="tx1">
                    <a:lumMod val="65000"/>
                    <a:lumOff val="35000"/>
                  </a:schemeClr>
                </a:solidFill>
                <a:cs typeface="Calibri"/>
              </a:rPr>
              <a:t>Sporting Infrastructure</a:t>
            </a:r>
            <a:endParaRPr lang="en-US">
              <a:solidFill>
                <a:schemeClr val="tx1">
                  <a:lumMod val="65000"/>
                  <a:lumOff val="35000"/>
                </a:schemeClr>
              </a:solidFill>
              <a:ea typeface="Calibri"/>
              <a:cs typeface="Calibri"/>
            </a:endParaRPr>
          </a:p>
          <a:p>
            <a:pPr>
              <a:spcBef>
                <a:spcPts val="0"/>
              </a:spcBef>
              <a:spcAft>
                <a:spcPts val="600"/>
              </a:spcAft>
            </a:pPr>
            <a:r>
              <a:rPr lang="en-US">
                <a:solidFill>
                  <a:schemeClr val="tx1">
                    <a:lumMod val="65000"/>
                    <a:lumOff val="35000"/>
                  </a:schemeClr>
                </a:solidFill>
                <a:cs typeface="Calibri"/>
              </a:rPr>
              <a:t>Car parks/ Outside Works</a:t>
            </a:r>
            <a:endParaRPr lang="en-US">
              <a:solidFill>
                <a:schemeClr val="tx1">
                  <a:lumMod val="65000"/>
                  <a:lumOff val="35000"/>
                </a:schemeClr>
              </a:solidFill>
              <a:ea typeface="Calibri"/>
              <a:cs typeface="Calibri"/>
            </a:endParaRPr>
          </a:p>
          <a:p>
            <a:pPr>
              <a:spcBef>
                <a:spcPts val="0"/>
              </a:spcBef>
              <a:spcAft>
                <a:spcPts val="600"/>
              </a:spcAft>
            </a:pPr>
            <a:r>
              <a:rPr lang="en-US">
                <a:solidFill>
                  <a:schemeClr val="tx1">
                    <a:lumMod val="65000"/>
                    <a:lumOff val="35000"/>
                  </a:schemeClr>
                </a:solidFill>
                <a:cs typeface="Calibri"/>
              </a:rPr>
              <a:t>Office or ICT equipment</a:t>
            </a:r>
            <a:endParaRPr lang="en-US">
              <a:solidFill>
                <a:schemeClr val="tx1">
                  <a:lumMod val="65000"/>
                  <a:lumOff val="35000"/>
                </a:schemeClr>
              </a:solidFill>
              <a:ea typeface="Calibri"/>
              <a:cs typeface="Calibri"/>
            </a:endParaRPr>
          </a:p>
          <a:p>
            <a:pPr>
              <a:spcBef>
                <a:spcPts val="0"/>
              </a:spcBef>
              <a:spcAft>
                <a:spcPts val="600"/>
              </a:spcAft>
            </a:pPr>
            <a:r>
              <a:rPr lang="en-US">
                <a:solidFill>
                  <a:schemeClr val="tx1">
                    <a:lumMod val="65000"/>
                    <a:lumOff val="35000"/>
                  </a:schemeClr>
                </a:solidFill>
                <a:cs typeface="Calibri"/>
              </a:rPr>
              <a:t>Costs not directly related to the project.</a:t>
            </a:r>
            <a:endParaRPr lang="en-US">
              <a:solidFill>
                <a:schemeClr val="tx1">
                  <a:lumMod val="65000"/>
                  <a:lumOff val="35000"/>
                </a:schemeClr>
              </a:solidFill>
              <a:ea typeface="+mn-lt"/>
              <a:cs typeface="+mn-lt"/>
            </a:endParaRPr>
          </a:p>
          <a:p>
            <a:pPr>
              <a:spcBef>
                <a:spcPts val="0"/>
              </a:spcBef>
              <a:spcAft>
                <a:spcPts val="600"/>
              </a:spcAft>
            </a:pPr>
            <a:r>
              <a:rPr lang="en-US">
                <a:solidFill>
                  <a:schemeClr val="tx1">
                    <a:lumMod val="65000"/>
                    <a:lumOff val="35000"/>
                  </a:schemeClr>
                </a:solidFill>
                <a:cs typeface="Calibri"/>
              </a:rPr>
              <a:t>Indirect costs of the project e.g., community organisation staff time spent working on the project in an administrative capacity. </a:t>
            </a:r>
            <a:endParaRPr lang="en-US">
              <a:solidFill>
                <a:schemeClr val="tx1">
                  <a:lumMod val="65000"/>
                  <a:lumOff val="35000"/>
                </a:schemeClr>
              </a:solidFill>
              <a:ea typeface="Calibri"/>
              <a:cs typeface="Calibri"/>
            </a:endParaRPr>
          </a:p>
          <a:p>
            <a:pPr marL="0" indent="0">
              <a:spcBef>
                <a:spcPts val="0"/>
              </a:spcBef>
              <a:spcAft>
                <a:spcPts val="600"/>
              </a:spcAft>
              <a:buNone/>
            </a:pPr>
            <a:endParaRPr lang="en-US" sz="2000">
              <a:solidFill>
                <a:schemeClr val="tx1">
                  <a:lumMod val="65000"/>
                  <a:lumOff val="35000"/>
                </a:schemeClr>
              </a:solidFill>
              <a:ea typeface="Calibri"/>
              <a:cs typeface="Calibri"/>
            </a:endParaRPr>
          </a:p>
        </p:txBody>
      </p:sp>
      <p:sp>
        <p:nvSpPr>
          <p:cNvPr id="6" name="Content Placeholder 3">
            <a:extLst>
              <a:ext uri="{FF2B5EF4-FFF2-40B4-BE49-F238E27FC236}">
                <a16:creationId xmlns:a16="http://schemas.microsoft.com/office/drawing/2014/main" id="{7547923D-953B-3441-9B48-A7C8271F116A}"/>
              </a:ext>
            </a:extLst>
          </p:cNvPr>
          <p:cNvSpPr txBox="1">
            <a:spLocks/>
          </p:cNvSpPr>
          <p:nvPr/>
        </p:nvSpPr>
        <p:spPr>
          <a:xfrm>
            <a:off x="6594097" y="2165286"/>
            <a:ext cx="5185942" cy="43448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endParaRPr lang="en-US">
              <a:solidFill>
                <a:schemeClr val="tx1">
                  <a:lumMod val="65000"/>
                  <a:lumOff val="35000"/>
                </a:schemeClr>
              </a:solidFill>
              <a:ea typeface="Calibri"/>
              <a:cs typeface="Calibri"/>
            </a:endParaRPr>
          </a:p>
          <a:p>
            <a:pPr>
              <a:spcBef>
                <a:spcPts val="0"/>
              </a:spcBef>
              <a:spcAft>
                <a:spcPts val="600"/>
              </a:spcAft>
            </a:pPr>
            <a:r>
              <a:rPr lang="en-US">
                <a:solidFill>
                  <a:schemeClr val="tx1">
                    <a:lumMod val="65000"/>
                    <a:lumOff val="35000"/>
                  </a:schemeClr>
                </a:solidFill>
                <a:cs typeface="Calibri"/>
              </a:rPr>
              <a:t>Core costs, including overheads.</a:t>
            </a:r>
            <a:endParaRPr lang="en-US">
              <a:solidFill>
                <a:schemeClr val="tx1">
                  <a:lumMod val="65000"/>
                  <a:lumOff val="35000"/>
                </a:schemeClr>
              </a:solidFill>
              <a:ea typeface="+mn-lt"/>
              <a:cs typeface="+mn-lt"/>
            </a:endParaRPr>
          </a:p>
          <a:p>
            <a:pPr>
              <a:spcBef>
                <a:spcPts val="0"/>
              </a:spcBef>
              <a:spcAft>
                <a:spcPts val="600"/>
              </a:spcAft>
            </a:pPr>
            <a:r>
              <a:rPr lang="en-US">
                <a:solidFill>
                  <a:schemeClr val="tx1">
                    <a:lumMod val="65000"/>
                    <a:lumOff val="35000"/>
                  </a:schemeClr>
                </a:solidFill>
                <a:ea typeface="+mn-lt"/>
                <a:cs typeface="+mn-lt"/>
              </a:rPr>
              <a:t>Purchase of land or buildings. </a:t>
            </a:r>
          </a:p>
          <a:p>
            <a:pPr>
              <a:spcBef>
                <a:spcPts val="0"/>
              </a:spcBef>
              <a:spcAft>
                <a:spcPts val="600"/>
              </a:spcAft>
            </a:pPr>
            <a:r>
              <a:rPr lang="en-US">
                <a:solidFill>
                  <a:schemeClr val="tx1">
                    <a:lumMod val="65000"/>
                    <a:lumOff val="35000"/>
                  </a:schemeClr>
                </a:solidFill>
                <a:ea typeface="+mn-lt"/>
                <a:cs typeface="+mn-lt"/>
              </a:rPr>
              <a:t>VAT where applicants are registered for VAT.</a:t>
            </a:r>
          </a:p>
          <a:p>
            <a:pPr>
              <a:spcBef>
                <a:spcPts val="0"/>
              </a:spcBef>
              <a:spcAft>
                <a:spcPts val="600"/>
              </a:spcAft>
            </a:pPr>
            <a:r>
              <a:rPr lang="en-US">
                <a:solidFill>
                  <a:schemeClr val="tx1">
                    <a:lumMod val="65000"/>
                    <a:lumOff val="35000"/>
                  </a:schemeClr>
                </a:solidFill>
                <a:ea typeface="+mn-lt"/>
                <a:cs typeface="+mn-lt"/>
              </a:rPr>
              <a:t>Costs incurred before/after timeframe or not directly related.</a:t>
            </a:r>
            <a:endParaRPr lang="en-US">
              <a:solidFill>
                <a:schemeClr val="tx1">
                  <a:lumMod val="65000"/>
                  <a:lumOff val="35000"/>
                </a:schemeClr>
              </a:solidFill>
              <a:ea typeface="Calibri"/>
              <a:cs typeface="Calibri"/>
            </a:endParaRPr>
          </a:p>
        </p:txBody>
      </p:sp>
    </p:spTree>
    <p:extLst>
      <p:ext uri="{BB962C8B-B14F-4D97-AF65-F5344CB8AC3E}">
        <p14:creationId xmlns:p14="http://schemas.microsoft.com/office/powerpoint/2010/main" val="1431812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holding euro, save money icon, salary money, invest finance symbol Hand holding euro, save money icon, salary money, invest finance isolated on white background euro symbol cost stock illustrations">
            <a:extLst>
              <a:ext uri="{FF2B5EF4-FFF2-40B4-BE49-F238E27FC236}">
                <a16:creationId xmlns:a16="http://schemas.microsoft.com/office/drawing/2014/main" id="{CC76FE41-8099-A69C-8C19-6784BEA0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5666" y="1101012"/>
            <a:ext cx="3331513" cy="3331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7131" y="241970"/>
            <a:ext cx="11121366" cy="1320800"/>
          </a:xfrm>
        </p:spPr>
        <p:txBody>
          <a:bodyPr>
            <a:normAutofit/>
          </a:bodyPr>
          <a:lstStyle/>
          <a:p>
            <a:r>
              <a:rPr lang="en-US" sz="4000" b="1">
                <a:solidFill>
                  <a:srgbClr val="3A605C"/>
                </a:solidFill>
              </a:rPr>
              <a:t>Quotation documentation for applications</a:t>
            </a:r>
            <a:endParaRPr lang="en-IE" sz="4000" b="1">
              <a:solidFill>
                <a:srgbClr val="3A605C"/>
              </a:solidFill>
            </a:endParaRPr>
          </a:p>
        </p:txBody>
      </p:sp>
      <p:sp>
        <p:nvSpPr>
          <p:cNvPr id="4" name="Content Placeholder 3"/>
          <p:cNvSpPr>
            <a:spLocks noGrp="1"/>
          </p:cNvSpPr>
          <p:nvPr>
            <p:ph sz="half" idx="2"/>
          </p:nvPr>
        </p:nvSpPr>
        <p:spPr>
          <a:xfrm>
            <a:off x="742886" y="1627189"/>
            <a:ext cx="6096453" cy="1320800"/>
          </a:xfrm>
          <a:solidFill>
            <a:schemeClr val="accent1">
              <a:lumMod val="20000"/>
              <a:lumOff val="80000"/>
            </a:schemeClr>
          </a:solidFill>
          <a:ln>
            <a:solidFill>
              <a:schemeClr val="accent1"/>
            </a:solidFill>
          </a:ln>
        </p:spPr>
        <p:txBody>
          <a:bodyPr vert="horz" lIns="91440" tIns="45720" rIns="91440" bIns="45720" rtlCol="0" anchor="t">
            <a:normAutofit/>
          </a:bodyPr>
          <a:lstStyle/>
          <a:p>
            <a:pPr marL="0" indent="0">
              <a:buNone/>
            </a:pPr>
            <a:r>
              <a:rPr lang="en-US">
                <a:solidFill>
                  <a:schemeClr val="tx2"/>
                </a:solidFill>
              </a:rPr>
              <a:t>A minimum of 1 professionally prepared quote or pre-tender estimate for all costs of €5,000 or above. </a:t>
            </a:r>
            <a:endParaRPr lang="en-IE">
              <a:solidFill>
                <a:schemeClr val="tx2"/>
              </a:solidFill>
            </a:endParaRPr>
          </a:p>
        </p:txBody>
      </p:sp>
      <p:sp>
        <p:nvSpPr>
          <p:cNvPr id="14" name="Content Placeholder 3"/>
          <p:cNvSpPr txBox="1">
            <a:spLocks/>
          </p:cNvSpPr>
          <p:nvPr/>
        </p:nvSpPr>
        <p:spPr>
          <a:xfrm>
            <a:off x="509589" y="3490098"/>
            <a:ext cx="8951912" cy="19123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tx1">
                    <a:lumMod val="65000"/>
                    <a:lumOff val="35000"/>
                  </a:schemeClr>
                </a:solidFill>
                <a:ea typeface="+mn-lt"/>
                <a:cs typeface="+mn-lt"/>
              </a:rPr>
              <a:t>Quote from contractor/supplier.</a:t>
            </a:r>
            <a:endParaRPr lang="en-US" sz="2400">
              <a:solidFill>
                <a:schemeClr val="tx1">
                  <a:lumMod val="65000"/>
                  <a:lumOff val="35000"/>
                </a:schemeClr>
              </a:solidFill>
            </a:endParaRPr>
          </a:p>
          <a:p>
            <a:r>
              <a:rPr lang="en-US" sz="2400">
                <a:solidFill>
                  <a:schemeClr val="tx1">
                    <a:lumMod val="65000"/>
                    <a:lumOff val="35000"/>
                  </a:schemeClr>
                </a:solidFill>
              </a:rPr>
              <a:t>Estimate prepared by technical supervisor e.g., engineer, quantity surveyor or architect.</a:t>
            </a:r>
            <a:endParaRPr lang="en-US" sz="2400">
              <a:solidFill>
                <a:schemeClr val="tx1">
                  <a:lumMod val="65000"/>
                  <a:lumOff val="35000"/>
                </a:schemeClr>
              </a:solidFill>
              <a:cs typeface="Calibri"/>
            </a:endParaRPr>
          </a:p>
          <a:p>
            <a:r>
              <a:rPr lang="en-US" sz="2400">
                <a:solidFill>
                  <a:schemeClr val="tx1">
                    <a:lumMod val="65000"/>
                    <a:lumOff val="35000"/>
                  </a:schemeClr>
                </a:solidFill>
              </a:rPr>
              <a:t>Equipment: picture/screenshot from a catalogue or website. </a:t>
            </a:r>
            <a:endParaRPr lang="en-US" sz="2400">
              <a:solidFill>
                <a:schemeClr val="tx1">
                  <a:lumMod val="65000"/>
                  <a:lumOff val="35000"/>
                </a:schemeClr>
              </a:solidFill>
              <a:cs typeface="Calibri"/>
            </a:endParaRPr>
          </a:p>
          <a:p>
            <a:endParaRPr lang="en-IE" sz="2400">
              <a:solidFill>
                <a:schemeClr val="tx1">
                  <a:lumMod val="65000"/>
                  <a:lumOff val="35000"/>
                </a:schemeClr>
              </a:solidFill>
            </a:endParaRPr>
          </a:p>
        </p:txBody>
      </p:sp>
    </p:spTree>
    <p:extLst>
      <p:ext uri="{BB962C8B-B14F-4D97-AF65-F5344CB8AC3E}">
        <p14:creationId xmlns:p14="http://schemas.microsoft.com/office/powerpoint/2010/main" val="2919360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5E2AD-907F-6E29-420A-FDC590D14979}"/>
              </a:ext>
            </a:extLst>
          </p:cNvPr>
          <p:cNvSpPr>
            <a:spLocks noGrp="1"/>
          </p:cNvSpPr>
          <p:nvPr>
            <p:ph type="title"/>
          </p:nvPr>
        </p:nvSpPr>
        <p:spPr>
          <a:xfrm>
            <a:off x="543597" y="10711"/>
            <a:ext cx="10175631" cy="853646"/>
          </a:xfrm>
        </p:spPr>
        <p:txBody>
          <a:bodyPr vert="horz" lIns="91440" tIns="45720" rIns="91440" bIns="45720" rtlCol="0" anchor="ctr">
            <a:normAutofit/>
          </a:bodyPr>
          <a:lstStyle/>
          <a:p>
            <a:r>
              <a:rPr lang="en-US" sz="4000" b="1" kern="1200">
                <a:solidFill>
                  <a:srgbClr val="3A605C"/>
                </a:solidFill>
                <a:latin typeface="+mj-lt"/>
                <a:ea typeface="+mj-ea"/>
                <a:cs typeface="+mj-cs"/>
              </a:rPr>
              <a:t>Public procurement requirements</a:t>
            </a:r>
            <a:endParaRPr lang="en-US" sz="4000" kern="1200">
              <a:solidFill>
                <a:srgbClr val="3A605C"/>
              </a:solidFill>
              <a:latin typeface="+mj-lt"/>
              <a:cs typeface="Calibri Light" panose="020F0302020204030204"/>
            </a:endParaRPr>
          </a:p>
        </p:txBody>
      </p:sp>
      <p:sp>
        <p:nvSpPr>
          <p:cNvPr id="5" name="TextBox 4">
            <a:extLst>
              <a:ext uri="{FF2B5EF4-FFF2-40B4-BE49-F238E27FC236}">
                <a16:creationId xmlns:a16="http://schemas.microsoft.com/office/drawing/2014/main" id="{7E807901-E614-480B-E183-ED3837A89BB1}"/>
              </a:ext>
            </a:extLst>
          </p:cNvPr>
          <p:cNvSpPr txBox="1"/>
          <p:nvPr/>
        </p:nvSpPr>
        <p:spPr>
          <a:xfrm>
            <a:off x="619901" y="874139"/>
            <a:ext cx="5475100" cy="4741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b="1">
                <a:solidFill>
                  <a:schemeClr val="tx2"/>
                </a:solidFill>
              </a:rPr>
              <a:t>Procurement rules for works and related services</a:t>
            </a:r>
            <a:endParaRPr lang="en-US">
              <a:solidFill>
                <a:schemeClr val="tx2"/>
              </a:solidFill>
              <a:cs typeface="Calibri" panose="020F0502020204030204"/>
            </a:endParaRPr>
          </a:p>
        </p:txBody>
      </p:sp>
      <p:sp>
        <p:nvSpPr>
          <p:cNvPr id="14" name="TextBox 13">
            <a:extLst>
              <a:ext uri="{FF2B5EF4-FFF2-40B4-BE49-F238E27FC236}">
                <a16:creationId xmlns:a16="http://schemas.microsoft.com/office/drawing/2014/main" id="{70A73814-0122-A87A-C489-21BB42439BB6}"/>
              </a:ext>
            </a:extLst>
          </p:cNvPr>
          <p:cNvSpPr txBox="1"/>
          <p:nvPr/>
        </p:nvSpPr>
        <p:spPr>
          <a:xfrm>
            <a:off x="6535830" y="4266677"/>
            <a:ext cx="486619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Segoe UI"/>
              </a:rPr>
              <a:t>Further Information:</a:t>
            </a:r>
            <a:r>
              <a:rPr lang="en-US" sz="1600">
                <a:cs typeface="Segoe UI"/>
              </a:rPr>
              <a:t>​</a:t>
            </a:r>
          </a:p>
          <a:p>
            <a:pPr>
              <a:buFont typeface="Arial"/>
              <a:buChar char="•"/>
            </a:pPr>
            <a:r>
              <a:rPr lang="en-US" sz="1600">
                <a:cs typeface="Arial"/>
              </a:rPr>
              <a:t>Government Procurement Guidelines on Goods and Services – </a:t>
            </a:r>
            <a:r>
              <a:rPr lang="en-US" sz="1600">
                <a:ea typeface="+mn-lt"/>
                <a:cs typeface="+mn-lt"/>
                <a:hlinkClick r:id="rId2"/>
              </a:rPr>
              <a:t>here</a:t>
            </a:r>
            <a:endParaRPr lang="en-US" sz="1600">
              <a:cs typeface="Calibri"/>
            </a:endParaRPr>
          </a:p>
          <a:p>
            <a:pPr>
              <a:buChar char="•"/>
            </a:pPr>
            <a:r>
              <a:rPr lang="en-US" sz="1600">
                <a:cs typeface="Arial"/>
              </a:rPr>
              <a:t>Construction procurement – </a:t>
            </a:r>
            <a:r>
              <a:rPr lang="en-US" sz="1600">
                <a:solidFill>
                  <a:srgbClr val="0563C1"/>
                </a:solidFill>
                <a:cs typeface="Arial"/>
                <a:hlinkClick r:id="rId3"/>
              </a:rPr>
              <a:t>www.constructionprocurement.gov.ie</a:t>
            </a:r>
            <a:r>
              <a:rPr lang="en-US" sz="1600">
                <a:cs typeface="Arial"/>
              </a:rPr>
              <a:t>​</a:t>
            </a:r>
          </a:p>
          <a:p>
            <a:pPr>
              <a:buChar char="•"/>
            </a:pPr>
            <a:r>
              <a:rPr lang="en-US" sz="1600">
                <a:cs typeface="Arial"/>
              </a:rPr>
              <a:t>Costs which require an e-tender - </a:t>
            </a:r>
            <a:r>
              <a:rPr lang="en-US" sz="1600">
                <a:solidFill>
                  <a:srgbClr val="0563C1"/>
                </a:solidFill>
                <a:cs typeface="Arial"/>
                <a:hlinkClick r:id="rId4"/>
              </a:rPr>
              <a:t>www.etenders.gov.ie</a:t>
            </a:r>
            <a:r>
              <a:rPr lang="en-US" sz="1600">
                <a:cs typeface="Arial"/>
              </a:rPr>
              <a:t>  </a:t>
            </a:r>
          </a:p>
        </p:txBody>
      </p:sp>
      <p:sp>
        <p:nvSpPr>
          <p:cNvPr id="8" name="Rectangle: Rounded Corners 7">
            <a:extLst>
              <a:ext uri="{FF2B5EF4-FFF2-40B4-BE49-F238E27FC236}">
                <a16:creationId xmlns:a16="http://schemas.microsoft.com/office/drawing/2014/main" id="{49C5D130-F42A-BF69-9C95-4C1ABA814AE5}"/>
              </a:ext>
            </a:extLst>
          </p:cNvPr>
          <p:cNvSpPr/>
          <p:nvPr/>
        </p:nvSpPr>
        <p:spPr>
          <a:xfrm>
            <a:off x="524211" y="1333736"/>
            <a:ext cx="4847889" cy="24288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Content Placeholder 8">
            <a:extLst>
              <a:ext uri="{FF2B5EF4-FFF2-40B4-BE49-F238E27FC236}">
                <a16:creationId xmlns:a16="http://schemas.microsoft.com/office/drawing/2014/main" id="{5E8DFA07-D104-22A9-692A-1A4B8E9BCA8C}"/>
              </a:ext>
            </a:extLst>
          </p:cNvPr>
          <p:cNvSpPr>
            <a:spLocks noGrp="1"/>
          </p:cNvSpPr>
          <p:nvPr>
            <p:ph idx="1"/>
          </p:nvPr>
        </p:nvSpPr>
        <p:spPr>
          <a:xfrm>
            <a:off x="485774" y="3879498"/>
            <a:ext cx="4886326" cy="2428875"/>
          </a:xfrm>
          <a:prstGeom prst="roundRect">
            <a:avLst/>
          </a:prstGeom>
          <a:solidFill>
            <a:srgbClr val="00B050"/>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indent="0" algn="ctr">
              <a:buNone/>
            </a:pPr>
            <a:r>
              <a:rPr lang="en-US" b="1"/>
              <a:t>Works</a:t>
            </a:r>
            <a:r>
              <a:rPr lang="en-US"/>
              <a:t> </a:t>
            </a:r>
          </a:p>
          <a:p>
            <a:pPr marL="0" indent="0" algn="ctr">
              <a:buNone/>
            </a:pPr>
            <a:endParaRPr lang="en-US"/>
          </a:p>
          <a:p>
            <a:pPr marL="0" indent="0" algn="ctr">
              <a:buNone/>
            </a:pPr>
            <a:r>
              <a:rPr lang="en-US" b="1"/>
              <a:t>&lt;€5k: </a:t>
            </a:r>
            <a:r>
              <a:rPr lang="en-US"/>
              <a:t>Seek 1 written quotation</a:t>
            </a:r>
            <a:endParaRPr lang="en-US">
              <a:ea typeface="Calibri"/>
              <a:cs typeface="Calibri"/>
            </a:endParaRPr>
          </a:p>
          <a:p>
            <a:pPr marL="0" indent="0" algn="ctr">
              <a:buNone/>
            </a:pPr>
            <a:r>
              <a:rPr lang="en-US" b="1"/>
              <a:t>€5k to €200k: </a:t>
            </a:r>
            <a:r>
              <a:rPr lang="en-US"/>
              <a:t>Seek 5 written tenders</a:t>
            </a:r>
            <a:endParaRPr lang="en-US">
              <a:ea typeface="Calibri"/>
              <a:cs typeface="Calibri"/>
            </a:endParaRPr>
          </a:p>
          <a:p>
            <a:pPr marL="0" indent="0" algn="ctr">
              <a:buNone/>
            </a:pPr>
            <a:r>
              <a:rPr lang="en-US" b="1"/>
              <a:t>&gt;€200k: </a:t>
            </a:r>
            <a:r>
              <a:rPr lang="en-US"/>
              <a:t>Open Procedure. Publish on </a:t>
            </a:r>
            <a:r>
              <a:rPr lang="en-US" err="1"/>
              <a:t>etenders</a:t>
            </a:r>
            <a:endParaRPr lang="en-IE" err="1"/>
          </a:p>
        </p:txBody>
      </p:sp>
      <p:sp>
        <p:nvSpPr>
          <p:cNvPr id="10" name="TextBox 9">
            <a:extLst>
              <a:ext uri="{FF2B5EF4-FFF2-40B4-BE49-F238E27FC236}">
                <a16:creationId xmlns:a16="http://schemas.microsoft.com/office/drawing/2014/main" id="{D62DE052-3C63-82D4-E264-36CE1204928C}"/>
              </a:ext>
            </a:extLst>
          </p:cNvPr>
          <p:cNvSpPr txBox="1"/>
          <p:nvPr/>
        </p:nvSpPr>
        <p:spPr>
          <a:xfrm>
            <a:off x="790522" y="1465147"/>
            <a:ext cx="3838575" cy="2215991"/>
          </a:xfrm>
          <a:prstGeom prst="rect">
            <a:avLst/>
          </a:prstGeom>
          <a:noFill/>
        </p:spPr>
        <p:txBody>
          <a:bodyPr wrap="square" lIns="91440" tIns="45720" rIns="91440" bIns="45720" rtlCol="0" anchor="t">
            <a:spAutoFit/>
          </a:bodyPr>
          <a:lstStyle/>
          <a:p>
            <a:pPr algn="ctr"/>
            <a:r>
              <a:rPr lang="en-US" sz="2000" b="1">
                <a:solidFill>
                  <a:schemeClr val="bg1"/>
                </a:solidFill>
              </a:rPr>
              <a:t>Supplies &amp; Services</a:t>
            </a:r>
          </a:p>
          <a:p>
            <a:pPr algn="ctr"/>
            <a:endParaRPr lang="en-US" sz="2000">
              <a:solidFill>
                <a:schemeClr val="bg1"/>
              </a:solidFill>
            </a:endParaRPr>
          </a:p>
          <a:p>
            <a:pPr algn="ctr"/>
            <a:r>
              <a:rPr lang="en-US" sz="2000" b="1">
                <a:solidFill>
                  <a:schemeClr val="bg1"/>
                </a:solidFill>
              </a:rPr>
              <a:t>&lt;€5k : </a:t>
            </a:r>
            <a:r>
              <a:rPr lang="en-US" sz="2000">
                <a:solidFill>
                  <a:schemeClr val="bg1"/>
                </a:solidFill>
              </a:rPr>
              <a:t>Seek</a:t>
            </a:r>
            <a:r>
              <a:rPr lang="en-US" sz="2000" b="1">
                <a:solidFill>
                  <a:schemeClr val="bg1"/>
                </a:solidFill>
              </a:rPr>
              <a:t> </a:t>
            </a:r>
            <a:r>
              <a:rPr lang="en-US" sz="2000">
                <a:solidFill>
                  <a:schemeClr val="bg1"/>
                </a:solidFill>
              </a:rPr>
              <a:t>1 written quotation</a:t>
            </a:r>
            <a:endParaRPr lang="en-US" sz="2000">
              <a:solidFill>
                <a:schemeClr val="bg1"/>
              </a:solidFill>
              <a:ea typeface="Calibri"/>
              <a:cs typeface="Calibri"/>
            </a:endParaRPr>
          </a:p>
          <a:p>
            <a:pPr algn="ctr"/>
            <a:r>
              <a:rPr lang="en-US" sz="2000" b="1">
                <a:solidFill>
                  <a:schemeClr val="bg1"/>
                </a:solidFill>
              </a:rPr>
              <a:t>€5,000 to €50,000: </a:t>
            </a:r>
            <a:r>
              <a:rPr lang="en-US" sz="2000">
                <a:solidFill>
                  <a:schemeClr val="bg1"/>
                </a:solidFill>
              </a:rPr>
              <a:t>Seek 3 written quotations</a:t>
            </a:r>
            <a:endParaRPr lang="en-US" sz="2000">
              <a:solidFill>
                <a:schemeClr val="bg1"/>
              </a:solidFill>
              <a:ea typeface="Calibri"/>
              <a:cs typeface="Calibri"/>
            </a:endParaRPr>
          </a:p>
          <a:p>
            <a:pPr algn="ctr"/>
            <a:r>
              <a:rPr lang="en-US" sz="2000" b="1">
                <a:solidFill>
                  <a:schemeClr val="bg1"/>
                </a:solidFill>
              </a:rPr>
              <a:t>&gt;€50k: </a:t>
            </a:r>
            <a:r>
              <a:rPr lang="en-US" sz="2000">
                <a:solidFill>
                  <a:schemeClr val="bg1"/>
                </a:solidFill>
              </a:rPr>
              <a:t>Publish on </a:t>
            </a:r>
            <a:r>
              <a:rPr lang="en-US" sz="2000" err="1">
                <a:solidFill>
                  <a:schemeClr val="bg1"/>
                </a:solidFill>
              </a:rPr>
              <a:t>etenders</a:t>
            </a:r>
            <a:endParaRPr lang="en-US" sz="2000">
              <a:solidFill>
                <a:schemeClr val="bg1"/>
              </a:solidFill>
            </a:endParaRPr>
          </a:p>
          <a:p>
            <a:endParaRPr lang="en-IE"/>
          </a:p>
        </p:txBody>
      </p:sp>
      <p:sp>
        <p:nvSpPr>
          <p:cNvPr id="11" name="Rectangle: Rounded Corners 10">
            <a:extLst>
              <a:ext uri="{FF2B5EF4-FFF2-40B4-BE49-F238E27FC236}">
                <a16:creationId xmlns:a16="http://schemas.microsoft.com/office/drawing/2014/main" id="{170C1D84-A759-B879-AEBE-DF2D9BA2DCE1}"/>
              </a:ext>
            </a:extLst>
          </p:cNvPr>
          <p:cNvSpPr/>
          <p:nvPr/>
        </p:nvSpPr>
        <p:spPr>
          <a:xfrm>
            <a:off x="6535830" y="1315955"/>
            <a:ext cx="4746717" cy="2455088"/>
          </a:xfrm>
          <a:prstGeom prst="roundRect">
            <a:avLst/>
          </a:prstGeom>
          <a:solidFill>
            <a:schemeClr val="accent3">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bg1"/>
                </a:solidFill>
              </a:rPr>
              <a:t>Works Related Services </a:t>
            </a:r>
            <a:r>
              <a:rPr lang="en-US" sz="1400">
                <a:solidFill>
                  <a:schemeClr val="bg1"/>
                </a:solidFill>
              </a:rPr>
              <a:t>(i.e. engineering services, architects, project management, quantity surveying </a:t>
            </a:r>
            <a:r>
              <a:rPr lang="en-US" sz="1400" err="1">
                <a:solidFill>
                  <a:schemeClr val="bg1"/>
                </a:solidFill>
              </a:rPr>
              <a:t>etc</a:t>
            </a:r>
            <a:r>
              <a:rPr lang="en-US" sz="1400">
                <a:solidFill>
                  <a:schemeClr val="bg1"/>
                </a:solidFill>
              </a:rPr>
              <a:t>)</a:t>
            </a:r>
          </a:p>
          <a:p>
            <a:pPr algn="ctr"/>
            <a:endParaRPr lang="en-US" sz="2000">
              <a:solidFill>
                <a:schemeClr val="bg1"/>
              </a:solidFill>
            </a:endParaRPr>
          </a:p>
          <a:p>
            <a:pPr algn="ctr"/>
            <a:r>
              <a:rPr lang="en-US" sz="2000" b="1">
                <a:solidFill>
                  <a:schemeClr val="bg1"/>
                </a:solidFill>
              </a:rPr>
              <a:t>&lt;€5k: </a:t>
            </a:r>
            <a:r>
              <a:rPr lang="en-US" sz="2000">
                <a:solidFill>
                  <a:schemeClr val="bg1"/>
                </a:solidFill>
              </a:rPr>
              <a:t>Seek 1 written quotation</a:t>
            </a:r>
          </a:p>
          <a:p>
            <a:pPr algn="ctr"/>
            <a:r>
              <a:rPr lang="en-US" sz="2000" b="1">
                <a:solidFill>
                  <a:schemeClr val="bg1"/>
                </a:solidFill>
              </a:rPr>
              <a:t>€5k to €50k : </a:t>
            </a:r>
            <a:r>
              <a:rPr lang="en-US" sz="2000">
                <a:solidFill>
                  <a:schemeClr val="bg1"/>
                </a:solidFill>
              </a:rPr>
              <a:t>Seek 5 written tenders</a:t>
            </a:r>
          </a:p>
          <a:p>
            <a:pPr algn="ctr"/>
            <a:r>
              <a:rPr lang="en-US" sz="2000" b="1">
                <a:solidFill>
                  <a:schemeClr val="bg1"/>
                </a:solidFill>
              </a:rPr>
              <a:t>&gt; €50k: </a:t>
            </a:r>
            <a:r>
              <a:rPr lang="en-US" sz="2000">
                <a:solidFill>
                  <a:schemeClr val="bg1"/>
                </a:solidFill>
              </a:rPr>
              <a:t>Open Procedure. Publish on </a:t>
            </a:r>
            <a:r>
              <a:rPr lang="en-US" sz="2000" err="1">
                <a:solidFill>
                  <a:schemeClr val="bg1"/>
                </a:solidFill>
              </a:rPr>
              <a:t>etenders</a:t>
            </a:r>
            <a:endParaRPr lang="en-IE" sz="2000">
              <a:solidFill>
                <a:schemeClr val="bg1"/>
              </a:solidFill>
            </a:endParaRPr>
          </a:p>
        </p:txBody>
      </p:sp>
    </p:spTree>
    <p:extLst>
      <p:ext uri="{BB962C8B-B14F-4D97-AF65-F5344CB8AC3E}">
        <p14:creationId xmlns:p14="http://schemas.microsoft.com/office/powerpoint/2010/main" val="4117297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751" y="455574"/>
            <a:ext cx="8596668" cy="760776"/>
          </a:xfrm>
        </p:spPr>
        <p:txBody>
          <a:bodyPr>
            <a:normAutofit/>
          </a:bodyPr>
          <a:lstStyle/>
          <a:p>
            <a:r>
              <a:rPr lang="en-US" sz="4000" b="1">
                <a:solidFill>
                  <a:srgbClr val="3A605C"/>
                </a:solidFill>
              </a:rPr>
              <a:t>Financial Returns</a:t>
            </a:r>
            <a:endParaRPr lang="en-US" sz="4000" b="1">
              <a:solidFill>
                <a:srgbClr val="90C226"/>
              </a:solidFill>
            </a:endParaRPr>
          </a:p>
        </p:txBody>
      </p:sp>
      <p:sp>
        <p:nvSpPr>
          <p:cNvPr id="6" name="Content Placeholder 5"/>
          <p:cNvSpPr>
            <a:spLocks noGrp="1"/>
          </p:cNvSpPr>
          <p:nvPr>
            <p:ph sz="quarter" idx="4"/>
          </p:nvPr>
        </p:nvSpPr>
        <p:spPr>
          <a:xfrm>
            <a:off x="665751" y="1619762"/>
            <a:ext cx="5877924" cy="3580888"/>
          </a:xfrm>
          <a:ln w="25400">
            <a:solidFill>
              <a:srgbClr val="84A6A2"/>
            </a:solidFill>
          </a:ln>
        </p:spPr>
        <p:txBody>
          <a:bodyPr vert="horz" lIns="91440" tIns="45720" rIns="91440" bIns="45720" rtlCol="0" anchor="t">
            <a:noAutofit/>
          </a:bodyPr>
          <a:lstStyle/>
          <a:p>
            <a:pPr marL="0" indent="0">
              <a:spcBef>
                <a:spcPts val="1800"/>
              </a:spcBef>
              <a:buNone/>
            </a:pPr>
            <a:r>
              <a:rPr lang="en-IE" sz="2400" b="1">
                <a:solidFill>
                  <a:schemeClr val="tx1">
                    <a:lumMod val="65000"/>
                    <a:lumOff val="35000"/>
                  </a:schemeClr>
                </a:solidFill>
              </a:rPr>
              <a:t>Financial Returns </a:t>
            </a:r>
            <a:endParaRPr lang="en-IE" sz="2400" b="1">
              <a:solidFill>
                <a:schemeClr val="tx1">
                  <a:lumMod val="65000"/>
                  <a:lumOff val="35000"/>
                </a:schemeClr>
              </a:solidFill>
              <a:cs typeface="Calibri"/>
            </a:endParaRPr>
          </a:p>
          <a:p>
            <a:pPr marL="285750" indent="-285750">
              <a:spcBef>
                <a:spcPts val="1800"/>
              </a:spcBef>
              <a:buFont typeface="Wingdings" charset="2"/>
              <a:buChar char="q"/>
            </a:pPr>
            <a:r>
              <a:rPr lang="en-IE" sz="2400">
                <a:solidFill>
                  <a:schemeClr val="tx1">
                    <a:lumMod val="65000"/>
                    <a:lumOff val="35000"/>
                  </a:schemeClr>
                </a:solidFill>
              </a:rPr>
              <a:t>Financial returns will be completed online.</a:t>
            </a:r>
            <a:endParaRPr lang="en-IE" sz="2400">
              <a:solidFill>
                <a:schemeClr val="tx1">
                  <a:lumMod val="65000"/>
                  <a:lumOff val="35000"/>
                </a:schemeClr>
              </a:solidFill>
              <a:cs typeface="Calibri"/>
            </a:endParaRPr>
          </a:p>
          <a:p>
            <a:pPr marL="285750" indent="-285750">
              <a:spcBef>
                <a:spcPts val="1800"/>
              </a:spcBef>
              <a:buFont typeface="Wingdings" charset="2"/>
              <a:buChar char="q"/>
            </a:pPr>
            <a:r>
              <a:rPr lang="en-US" sz="2400">
                <a:solidFill>
                  <a:schemeClr val="tx1">
                    <a:lumMod val="65000"/>
                    <a:lumOff val="35000"/>
                  </a:schemeClr>
                </a:solidFill>
                <a:ea typeface="+mn-lt"/>
                <a:cs typeface="+mn-lt"/>
              </a:rPr>
              <a:t>Costs must be incurred with work taking place within delivery period and payments should be made in full by final date of 31st March 2026 for Category 1 and 30th June for Category 2.</a:t>
            </a:r>
            <a:endParaRPr lang="en-US" sz="2400">
              <a:solidFill>
                <a:schemeClr val="tx1">
                  <a:lumMod val="65000"/>
                  <a:lumOff val="35000"/>
                </a:schemeClr>
              </a:solidFill>
              <a:cs typeface="Calibri" panose="020F0502020204030204"/>
            </a:endParaRPr>
          </a:p>
        </p:txBody>
      </p:sp>
      <p:pic>
        <p:nvPicPr>
          <p:cNvPr id="3" name="Picture 2" descr="person holding pencil near laptop computer">
            <a:extLst>
              <a:ext uri="{FF2B5EF4-FFF2-40B4-BE49-F238E27FC236}">
                <a16:creationId xmlns:a16="http://schemas.microsoft.com/office/drawing/2014/main" id="{3722D6FA-F0A3-8E72-603F-4C33D23A83B4}"/>
              </a:ext>
            </a:extLst>
          </p:cNvPr>
          <p:cNvPicPr>
            <a:picLocks noChangeAspect="1"/>
          </p:cNvPicPr>
          <p:nvPr/>
        </p:nvPicPr>
        <p:blipFill>
          <a:blip r:embed="rId2"/>
          <a:stretch>
            <a:fillRect/>
          </a:stretch>
        </p:blipFill>
        <p:spPr>
          <a:xfrm>
            <a:off x="7289274" y="2071915"/>
            <a:ext cx="4159694" cy="2714169"/>
          </a:xfrm>
          <a:prstGeom prst="rect">
            <a:avLst/>
          </a:prstGeom>
        </p:spPr>
      </p:pic>
    </p:spTree>
    <p:extLst>
      <p:ext uri="{BB962C8B-B14F-4D97-AF65-F5344CB8AC3E}">
        <p14:creationId xmlns:p14="http://schemas.microsoft.com/office/powerpoint/2010/main" val="4276503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E23910-B810-3EC3-3F77-8A4DBD7EABDE}"/>
              </a:ext>
            </a:extLst>
          </p:cNvPr>
          <p:cNvSpPr>
            <a:spLocks noGrp="1"/>
          </p:cNvSpPr>
          <p:nvPr>
            <p:ph type="title"/>
          </p:nvPr>
        </p:nvSpPr>
        <p:spPr>
          <a:xfrm>
            <a:off x="6248399" y="593012"/>
            <a:ext cx="5603810" cy="829193"/>
          </a:xfrm>
        </p:spPr>
        <p:txBody>
          <a:bodyPr vert="horz" lIns="91440" tIns="45720" rIns="91440" bIns="45720" rtlCol="0" anchor="b">
            <a:noAutofit/>
          </a:bodyPr>
          <a:lstStyle/>
          <a:p>
            <a:r>
              <a:rPr lang="en-US" sz="3600" b="1">
                <a:solidFill>
                  <a:srgbClr val="3A605C"/>
                </a:solidFill>
              </a:rPr>
              <a:t>Payment Schedule for Category 2</a:t>
            </a:r>
          </a:p>
        </p:txBody>
      </p:sp>
      <p:sp>
        <p:nvSpPr>
          <p:cNvPr id="6" name="Content Placeholder 5">
            <a:extLst>
              <a:ext uri="{FF2B5EF4-FFF2-40B4-BE49-F238E27FC236}">
                <a16:creationId xmlns:a16="http://schemas.microsoft.com/office/drawing/2014/main" id="{CF37E494-C1AE-E12D-694B-E75CA6F45FED}"/>
              </a:ext>
            </a:extLst>
          </p:cNvPr>
          <p:cNvSpPr>
            <a:spLocks noGrp="1"/>
          </p:cNvSpPr>
          <p:nvPr>
            <p:ph idx="1"/>
          </p:nvPr>
        </p:nvSpPr>
        <p:spPr>
          <a:xfrm>
            <a:off x="6248399" y="1706250"/>
            <a:ext cx="5506249" cy="4954526"/>
          </a:xfrm>
          <a:solidFill>
            <a:schemeClr val="accent1">
              <a:lumMod val="20000"/>
              <a:lumOff val="80000"/>
            </a:schemeClr>
          </a:solidFill>
        </p:spPr>
        <p:txBody>
          <a:bodyPr vert="horz" lIns="91440" tIns="45720" rIns="91440" bIns="45720" rtlCol="0" anchor="t">
            <a:normAutofit/>
          </a:bodyPr>
          <a:lstStyle/>
          <a:p>
            <a:pPr>
              <a:spcBef>
                <a:spcPts val="800"/>
              </a:spcBef>
              <a:spcAft>
                <a:spcPts val="400"/>
              </a:spcAft>
            </a:pPr>
            <a:r>
              <a:rPr lang="en-US" sz="1900">
                <a:solidFill>
                  <a:schemeClr val="tx2"/>
                </a:solidFill>
              </a:rPr>
              <a:t>All payments will be paid retrospectively in a </a:t>
            </a:r>
            <a:r>
              <a:rPr lang="en-US" sz="1900" u="sng">
                <a:solidFill>
                  <a:schemeClr val="tx2"/>
                </a:solidFill>
              </a:rPr>
              <a:t>maximum</a:t>
            </a:r>
            <a:r>
              <a:rPr lang="en-US" sz="1900">
                <a:solidFill>
                  <a:schemeClr val="tx2"/>
                </a:solidFill>
              </a:rPr>
              <a:t> of 3 installments. </a:t>
            </a:r>
          </a:p>
          <a:p>
            <a:pPr>
              <a:spcBef>
                <a:spcPts val="800"/>
              </a:spcBef>
              <a:spcAft>
                <a:spcPts val="400"/>
              </a:spcAft>
            </a:pPr>
            <a:r>
              <a:rPr lang="en-US" sz="1900">
                <a:solidFill>
                  <a:schemeClr val="tx2"/>
                </a:solidFill>
              </a:rPr>
              <a:t>Applicants may be paid in less than 3 instalments, if they provide evidence that the project budget has been spent in fewer than 3 claims.</a:t>
            </a:r>
            <a:endParaRPr lang="en-US" sz="1900">
              <a:solidFill>
                <a:schemeClr val="tx2"/>
              </a:solidFill>
              <a:ea typeface="Calibri"/>
              <a:cs typeface="Calibri"/>
            </a:endParaRPr>
          </a:p>
          <a:p>
            <a:pPr>
              <a:spcBef>
                <a:spcPts val="800"/>
              </a:spcBef>
              <a:spcAft>
                <a:spcPts val="400"/>
              </a:spcAft>
            </a:pPr>
            <a:r>
              <a:rPr lang="en-US" sz="1900">
                <a:solidFill>
                  <a:schemeClr val="tx2"/>
                </a:solidFill>
              </a:rPr>
              <a:t>The First payment will be made once a minimum of 30% of total project expenditure has been spent and the interim financial and progress reports have been submitted and approved.</a:t>
            </a:r>
            <a:endParaRPr lang="en-US" sz="1900">
              <a:solidFill>
                <a:schemeClr val="tx2"/>
              </a:solidFill>
              <a:ea typeface="Calibri"/>
              <a:cs typeface="Calibri"/>
            </a:endParaRPr>
          </a:p>
          <a:p>
            <a:pPr>
              <a:spcBef>
                <a:spcPts val="800"/>
              </a:spcBef>
              <a:spcAft>
                <a:spcPts val="400"/>
              </a:spcAft>
            </a:pPr>
            <a:r>
              <a:rPr lang="en-US" sz="1900">
                <a:solidFill>
                  <a:schemeClr val="tx2"/>
                </a:solidFill>
              </a:rPr>
              <a:t>Another payment can be made when the next interim financial and progress report have been submitted and approved (min 30%).</a:t>
            </a:r>
            <a:endParaRPr lang="en-US" sz="1900">
              <a:solidFill>
                <a:schemeClr val="tx2"/>
              </a:solidFill>
              <a:ea typeface="Calibri"/>
              <a:cs typeface="Calibri"/>
            </a:endParaRPr>
          </a:p>
          <a:p>
            <a:pPr>
              <a:spcBef>
                <a:spcPts val="800"/>
              </a:spcBef>
              <a:spcAft>
                <a:spcPts val="400"/>
              </a:spcAft>
            </a:pPr>
            <a:r>
              <a:rPr lang="en-US" sz="1900">
                <a:solidFill>
                  <a:schemeClr val="tx2"/>
                </a:solidFill>
              </a:rPr>
              <a:t>The last payment will be made when the end of </a:t>
            </a:r>
            <a:r>
              <a:rPr lang="en-US" sz="1900" err="1">
                <a:solidFill>
                  <a:schemeClr val="tx2"/>
                </a:solidFill>
              </a:rPr>
              <a:t>programme</a:t>
            </a:r>
            <a:r>
              <a:rPr lang="en-US" sz="1900">
                <a:solidFill>
                  <a:schemeClr val="tx2"/>
                </a:solidFill>
              </a:rPr>
              <a:t> financial and progress reports have been submitted and approved.</a:t>
            </a:r>
            <a:endParaRPr lang="en-US" sz="1900">
              <a:solidFill>
                <a:schemeClr val="tx2"/>
              </a:solidFill>
              <a:ea typeface="Calibri"/>
              <a:cs typeface="Calibri"/>
            </a:endParaRPr>
          </a:p>
          <a:p>
            <a:endParaRPr lang="en-US" sz="1900">
              <a:solidFill>
                <a:schemeClr val="tx1"/>
              </a:solidFill>
            </a:endParaRPr>
          </a:p>
        </p:txBody>
      </p:sp>
      <p:pic>
        <p:nvPicPr>
          <p:cNvPr id="7" name="Picture 6" descr="A stack of coins on a table&#10;&#10;Description automatically generated">
            <a:extLst>
              <a:ext uri="{FF2B5EF4-FFF2-40B4-BE49-F238E27FC236}">
                <a16:creationId xmlns:a16="http://schemas.microsoft.com/office/drawing/2014/main" id="{91446E3A-933C-D9E0-2171-C28B2574067C}"/>
              </a:ext>
            </a:extLst>
          </p:cNvPr>
          <p:cNvPicPr>
            <a:picLocks noChangeAspect="1"/>
          </p:cNvPicPr>
          <p:nvPr/>
        </p:nvPicPr>
        <p:blipFill rotWithShape="1">
          <a:blip r:embed="rId2"/>
          <a:srcRect l="23729" r="12049" b="1"/>
          <a:stretch/>
        </p:blipFill>
        <p:spPr>
          <a:xfrm>
            <a:off x="10505581" y="145849"/>
            <a:ext cx="1494958" cy="1347283"/>
          </a:xfrm>
          <a:prstGeom prst="rect">
            <a:avLst/>
          </a:prstGeom>
        </p:spPr>
      </p:pic>
      <p:sp>
        <p:nvSpPr>
          <p:cNvPr id="5" name="Content Placeholder 5">
            <a:extLst>
              <a:ext uri="{FF2B5EF4-FFF2-40B4-BE49-F238E27FC236}">
                <a16:creationId xmlns:a16="http://schemas.microsoft.com/office/drawing/2014/main" id="{8A433426-E15F-B1A4-DBA6-5FB90020A61F}"/>
              </a:ext>
            </a:extLst>
          </p:cNvPr>
          <p:cNvSpPr txBox="1">
            <a:spLocks/>
          </p:cNvSpPr>
          <p:nvPr/>
        </p:nvSpPr>
        <p:spPr>
          <a:xfrm>
            <a:off x="511535" y="1499053"/>
            <a:ext cx="429985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a:p>
        </p:txBody>
      </p:sp>
      <p:sp>
        <p:nvSpPr>
          <p:cNvPr id="8" name="TextBox 7">
            <a:extLst>
              <a:ext uri="{FF2B5EF4-FFF2-40B4-BE49-F238E27FC236}">
                <a16:creationId xmlns:a16="http://schemas.microsoft.com/office/drawing/2014/main" id="{62615E13-3004-018C-9971-7BB8624295DB}"/>
              </a:ext>
            </a:extLst>
          </p:cNvPr>
          <p:cNvSpPr txBox="1"/>
          <p:nvPr/>
        </p:nvSpPr>
        <p:spPr>
          <a:xfrm>
            <a:off x="598527" y="1720840"/>
            <a:ext cx="4822467" cy="1785104"/>
          </a:xfrm>
          <a:prstGeom prst="rect">
            <a:avLst/>
          </a:prstGeom>
          <a:solidFill>
            <a:schemeClr val="accent1">
              <a:lumMod val="20000"/>
              <a:lumOff val="80000"/>
            </a:schemeClr>
          </a:solidFill>
        </p:spPr>
        <p:txBody>
          <a:bodyPr wrap="square" lIns="91440" tIns="45720" rIns="91440" bIns="45720" rtlCol="0" anchor="t">
            <a:spAutoFit/>
          </a:bodyPr>
          <a:lstStyle/>
          <a:p>
            <a:pPr>
              <a:spcBef>
                <a:spcPts val="1800"/>
              </a:spcBef>
              <a:buFont typeface="Wingdings" panose="020B0604020202020204" pitchFamily="34" charset="0"/>
              <a:buChar char="Ø"/>
            </a:pPr>
            <a:r>
              <a:rPr lang="en-US" sz="1900">
                <a:solidFill>
                  <a:schemeClr val="tx2"/>
                </a:solidFill>
              </a:rPr>
              <a:t>90% once grant agreement signed, applicable conditions fulfilled.</a:t>
            </a:r>
            <a:endParaRPr lang="en-IE" sz="1900">
              <a:solidFill>
                <a:schemeClr val="tx2"/>
              </a:solidFill>
              <a:cs typeface="Calibri" panose="020F0502020204030204"/>
            </a:endParaRPr>
          </a:p>
          <a:p>
            <a:pPr>
              <a:spcBef>
                <a:spcPts val="1800"/>
              </a:spcBef>
              <a:buFont typeface="Wingdings" panose="020B0604020202020204" pitchFamily="34" charset="0"/>
              <a:buChar char="Ø"/>
            </a:pPr>
            <a:r>
              <a:rPr lang="en-US" sz="1900">
                <a:solidFill>
                  <a:schemeClr val="tx2"/>
                </a:solidFill>
              </a:rPr>
              <a:t>10% paid retrospectively when end of </a:t>
            </a:r>
            <a:r>
              <a:rPr lang="en-US" sz="1900" err="1">
                <a:solidFill>
                  <a:schemeClr val="tx2"/>
                </a:solidFill>
              </a:rPr>
              <a:t>programme</a:t>
            </a:r>
            <a:r>
              <a:rPr lang="en-US" sz="1900">
                <a:solidFill>
                  <a:schemeClr val="tx2"/>
                </a:solidFill>
              </a:rPr>
              <a:t> financial and progress reports have been submitted and approved.</a:t>
            </a:r>
            <a:endParaRPr lang="en-US" sz="1900">
              <a:solidFill>
                <a:schemeClr val="tx2"/>
              </a:solidFill>
              <a:cs typeface="Calibri"/>
            </a:endParaRPr>
          </a:p>
        </p:txBody>
      </p:sp>
      <p:sp>
        <p:nvSpPr>
          <p:cNvPr id="9" name="TextBox 8">
            <a:extLst>
              <a:ext uri="{FF2B5EF4-FFF2-40B4-BE49-F238E27FC236}">
                <a16:creationId xmlns:a16="http://schemas.microsoft.com/office/drawing/2014/main" id="{A19B2ADE-39E1-AC5B-982E-F56A3154B244}"/>
              </a:ext>
            </a:extLst>
          </p:cNvPr>
          <p:cNvSpPr txBox="1"/>
          <p:nvPr/>
        </p:nvSpPr>
        <p:spPr>
          <a:xfrm>
            <a:off x="511533" y="292803"/>
            <a:ext cx="4822467" cy="1200329"/>
          </a:xfrm>
          <a:prstGeom prst="rect">
            <a:avLst/>
          </a:prstGeom>
          <a:noFill/>
        </p:spPr>
        <p:txBody>
          <a:bodyPr wrap="square" rtlCol="0">
            <a:spAutoFit/>
          </a:bodyPr>
          <a:lstStyle/>
          <a:p>
            <a:pPr marL="0" indent="0">
              <a:buNone/>
            </a:pPr>
            <a:r>
              <a:rPr lang="en-US" sz="3600" b="1">
                <a:solidFill>
                  <a:srgbClr val="3A605C"/>
                </a:solidFill>
                <a:latin typeface="+mj-lt"/>
              </a:rPr>
              <a:t>Payment Schedule for Category 1</a:t>
            </a:r>
            <a:endParaRPr lang="en-US" sz="3600" b="1">
              <a:solidFill>
                <a:srgbClr val="3A605C"/>
              </a:solidFill>
              <a:latin typeface="+mj-lt"/>
              <a:cs typeface="Calibri"/>
            </a:endParaRPr>
          </a:p>
        </p:txBody>
      </p:sp>
      <p:sp>
        <p:nvSpPr>
          <p:cNvPr id="10" name="TextBox 9">
            <a:extLst>
              <a:ext uri="{FF2B5EF4-FFF2-40B4-BE49-F238E27FC236}">
                <a16:creationId xmlns:a16="http://schemas.microsoft.com/office/drawing/2014/main" id="{D5F59C99-C95C-75B3-E100-E27C75AAF387}"/>
              </a:ext>
            </a:extLst>
          </p:cNvPr>
          <p:cNvSpPr txBox="1"/>
          <p:nvPr/>
        </p:nvSpPr>
        <p:spPr>
          <a:xfrm>
            <a:off x="627431" y="3756013"/>
            <a:ext cx="4793563" cy="1738938"/>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800"/>
              </a:spcBef>
            </a:pPr>
            <a:r>
              <a:rPr lang="en-US" sz="2000" b="1">
                <a:solidFill>
                  <a:schemeClr val="tx1">
                    <a:lumMod val="65000"/>
                    <a:lumOff val="35000"/>
                  </a:schemeClr>
                </a:solidFill>
                <a:cs typeface="Calibri"/>
              </a:rPr>
              <a:t>Example of Category 1 Payment Schedule</a:t>
            </a:r>
            <a:endParaRPr lang="en-US" sz="2000">
              <a:solidFill>
                <a:schemeClr val="tx1">
                  <a:lumMod val="65000"/>
                  <a:lumOff val="35000"/>
                </a:schemeClr>
              </a:solidFill>
              <a:cs typeface="Calibri"/>
            </a:endParaRPr>
          </a:p>
          <a:p>
            <a:pPr>
              <a:spcBef>
                <a:spcPts val="1800"/>
              </a:spcBef>
            </a:pPr>
            <a:r>
              <a:rPr lang="en-US" b="1">
                <a:solidFill>
                  <a:schemeClr val="tx1">
                    <a:lumMod val="65000"/>
                    <a:lumOff val="35000"/>
                  </a:schemeClr>
                </a:solidFill>
                <a:cs typeface="Calibri"/>
              </a:rPr>
              <a:t>Category 1 Grant is €20,000</a:t>
            </a:r>
            <a:r>
              <a:rPr lang="en-US">
                <a:solidFill>
                  <a:schemeClr val="tx1">
                    <a:lumMod val="65000"/>
                    <a:lumOff val="35000"/>
                  </a:schemeClr>
                </a:solidFill>
                <a:cs typeface="Calibri"/>
              </a:rPr>
              <a:t> – you will receive €18,000 once conditions are fulfilled and the balance of €2,000 once final return submitted / approved.</a:t>
            </a:r>
            <a:endParaRPr lang="en-US" sz="2400">
              <a:solidFill>
                <a:schemeClr val="tx1">
                  <a:lumMod val="65000"/>
                  <a:lumOff val="35000"/>
                </a:schemeClr>
              </a:solidFill>
            </a:endParaRPr>
          </a:p>
        </p:txBody>
      </p:sp>
    </p:spTree>
    <p:extLst>
      <p:ext uri="{BB962C8B-B14F-4D97-AF65-F5344CB8AC3E}">
        <p14:creationId xmlns:p14="http://schemas.microsoft.com/office/powerpoint/2010/main" val="2123248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2" y="1905627"/>
            <a:ext cx="10466728" cy="3638961"/>
          </a:xfrm>
        </p:spPr>
        <p:txBody>
          <a:bodyPr>
            <a:normAutofit/>
          </a:bodyPr>
          <a:lstStyle/>
          <a:p>
            <a:pPr algn="ctr"/>
            <a:r>
              <a:rPr lang="en-US">
                <a:ea typeface="Calibri Light"/>
                <a:cs typeface="Calibri Light"/>
              </a:rPr>
              <a:t>Registration </a:t>
            </a:r>
            <a:br>
              <a:rPr lang="en-US">
                <a:ea typeface="Calibri Light"/>
                <a:cs typeface="Calibri Light"/>
              </a:rPr>
            </a:br>
            <a:br>
              <a:rPr lang="en-US"/>
            </a:br>
            <a:endParaRPr lang="en-US"/>
          </a:p>
        </p:txBody>
      </p:sp>
    </p:spTree>
    <p:extLst>
      <p:ext uri="{BB962C8B-B14F-4D97-AF65-F5344CB8AC3E}">
        <p14:creationId xmlns:p14="http://schemas.microsoft.com/office/powerpoint/2010/main" val="36827070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9FAC-21A2-7457-55B9-3696C7D03AE8}"/>
              </a:ext>
            </a:extLst>
          </p:cNvPr>
          <p:cNvSpPr>
            <a:spLocks noGrp="1"/>
          </p:cNvSpPr>
          <p:nvPr>
            <p:ph type="title"/>
          </p:nvPr>
        </p:nvSpPr>
        <p:spPr/>
        <p:txBody>
          <a:bodyPr/>
          <a:lstStyle/>
          <a:p>
            <a:r>
              <a:rPr lang="en-US" b="1">
                <a:solidFill>
                  <a:srgbClr val="3A605C"/>
                </a:solidFill>
              </a:rPr>
              <a:t>Agenda</a:t>
            </a:r>
          </a:p>
        </p:txBody>
      </p:sp>
      <p:sp>
        <p:nvSpPr>
          <p:cNvPr id="3" name="Content Placeholder 2">
            <a:extLst>
              <a:ext uri="{FF2B5EF4-FFF2-40B4-BE49-F238E27FC236}">
                <a16:creationId xmlns:a16="http://schemas.microsoft.com/office/drawing/2014/main" id="{DF3D33EE-13E8-CE33-AD03-7C752AF1BB1A}"/>
              </a:ext>
            </a:extLst>
          </p:cNvPr>
          <p:cNvSpPr>
            <a:spLocks noGrp="1"/>
          </p:cNvSpPr>
          <p:nvPr>
            <p:ph idx="1"/>
          </p:nvPr>
        </p:nvSpPr>
        <p:spPr>
          <a:xfrm>
            <a:off x="838200" y="1584569"/>
            <a:ext cx="10515600" cy="3688862"/>
          </a:xfrm>
        </p:spPr>
        <p:txBody>
          <a:bodyPr vert="horz" lIns="91440" tIns="45720" rIns="91440" bIns="45720" rtlCol="0" anchor="t">
            <a:normAutofit/>
          </a:bodyPr>
          <a:lstStyle/>
          <a:p>
            <a:r>
              <a:rPr lang="en-US" sz="2400" dirty="0">
                <a:solidFill>
                  <a:schemeClr val="tx1">
                    <a:lumMod val="65000"/>
                    <a:lumOff val="35000"/>
                  </a:schemeClr>
                </a:solidFill>
                <a:cs typeface="Calibri"/>
              </a:rPr>
              <a:t>Overview of the fund</a:t>
            </a:r>
            <a:endParaRPr lang="en-US" sz="2400" dirty="0">
              <a:solidFill>
                <a:schemeClr val="tx1">
                  <a:lumMod val="65000"/>
                  <a:lumOff val="35000"/>
                </a:schemeClr>
              </a:solidFill>
              <a:ea typeface="Calibri"/>
              <a:cs typeface="Calibri"/>
            </a:endParaRPr>
          </a:p>
          <a:p>
            <a:r>
              <a:rPr lang="en-US" sz="2400" dirty="0">
                <a:solidFill>
                  <a:schemeClr val="tx1">
                    <a:lumMod val="65000"/>
                    <a:lumOff val="35000"/>
                  </a:schemeClr>
                </a:solidFill>
                <a:cs typeface="Calibri"/>
              </a:rPr>
              <a:t>Eligibility</a:t>
            </a:r>
            <a:endParaRPr lang="en-US" sz="2400" dirty="0">
              <a:solidFill>
                <a:schemeClr val="tx1">
                  <a:lumMod val="65000"/>
                  <a:lumOff val="35000"/>
                </a:schemeClr>
              </a:solidFill>
              <a:ea typeface="Calibri"/>
              <a:cs typeface="Calibri"/>
            </a:endParaRPr>
          </a:p>
          <a:p>
            <a:r>
              <a:rPr lang="en-US" sz="2400" dirty="0">
                <a:solidFill>
                  <a:schemeClr val="tx1">
                    <a:lumMod val="65000"/>
                    <a:lumOff val="35000"/>
                  </a:schemeClr>
                </a:solidFill>
                <a:cs typeface="Calibri"/>
              </a:rPr>
              <a:t>Preparing your application</a:t>
            </a:r>
            <a:endParaRPr lang="en-US" sz="2400" dirty="0">
              <a:solidFill>
                <a:schemeClr val="tx1">
                  <a:lumMod val="65000"/>
                  <a:lumOff val="35000"/>
                </a:schemeClr>
              </a:solidFill>
              <a:ea typeface="Calibri"/>
              <a:cs typeface="Calibri"/>
            </a:endParaRPr>
          </a:p>
          <a:p>
            <a:r>
              <a:rPr lang="en-US" sz="2400" dirty="0">
                <a:solidFill>
                  <a:schemeClr val="tx1">
                    <a:lumMod val="65000"/>
                    <a:lumOff val="35000"/>
                  </a:schemeClr>
                </a:solidFill>
                <a:cs typeface="Calibri"/>
              </a:rPr>
              <a:t>How applications are assessed</a:t>
            </a:r>
            <a:endParaRPr lang="en-US" sz="2400" dirty="0">
              <a:solidFill>
                <a:schemeClr val="tx1">
                  <a:lumMod val="65000"/>
                  <a:lumOff val="35000"/>
                </a:schemeClr>
              </a:solidFill>
              <a:ea typeface="Calibri"/>
              <a:cs typeface="Calibri"/>
            </a:endParaRPr>
          </a:p>
          <a:p>
            <a:r>
              <a:rPr lang="en-US" sz="2400" dirty="0">
                <a:solidFill>
                  <a:schemeClr val="tx1">
                    <a:lumMod val="65000"/>
                    <a:lumOff val="35000"/>
                  </a:schemeClr>
                </a:solidFill>
                <a:cs typeface="Calibri"/>
              </a:rPr>
              <a:t>Project Finances &amp; Budget</a:t>
            </a:r>
            <a:endParaRPr lang="en-US" sz="2400" dirty="0">
              <a:solidFill>
                <a:schemeClr val="tx1">
                  <a:lumMod val="65000"/>
                  <a:lumOff val="35000"/>
                </a:schemeClr>
              </a:solidFill>
              <a:ea typeface="Calibri"/>
              <a:cs typeface="Calibri"/>
            </a:endParaRPr>
          </a:p>
          <a:p>
            <a:r>
              <a:rPr lang="en-US" sz="2400" dirty="0">
                <a:solidFill>
                  <a:schemeClr val="tx1">
                    <a:lumMod val="65000"/>
                    <a:lumOff val="35000"/>
                  </a:schemeClr>
                </a:solidFill>
                <a:ea typeface="Calibri"/>
                <a:cs typeface="Calibri"/>
              </a:rPr>
              <a:t>Registration for Online Application portal</a:t>
            </a:r>
          </a:p>
          <a:p>
            <a:r>
              <a:rPr lang="en-US" sz="2400" dirty="0">
                <a:solidFill>
                  <a:schemeClr val="tx1">
                    <a:lumMod val="65000"/>
                    <a:lumOff val="35000"/>
                  </a:schemeClr>
                </a:solidFill>
                <a:ea typeface="Calibri"/>
                <a:cs typeface="Calibri"/>
              </a:rPr>
              <a:t>Questions and Answers</a:t>
            </a:r>
          </a:p>
          <a:p>
            <a:r>
              <a:rPr lang="en-US" sz="2400" dirty="0">
                <a:solidFill>
                  <a:schemeClr val="tx1">
                    <a:lumMod val="65000"/>
                    <a:lumOff val="35000"/>
                  </a:schemeClr>
                </a:solidFill>
                <a:ea typeface="Calibri"/>
                <a:cs typeface="Calibri"/>
              </a:rPr>
              <a:t>Supports, Key dates and Resources</a:t>
            </a:r>
          </a:p>
          <a:p>
            <a:endParaRPr lang="en-US" dirty="0">
              <a:cs typeface="Calibri"/>
            </a:endParaRPr>
          </a:p>
          <a:p>
            <a:endParaRPr lang="en-US" dirty="0">
              <a:ea typeface="Calibri" panose="020F0502020204030204"/>
              <a:cs typeface="Calibri"/>
            </a:endParaRPr>
          </a:p>
          <a:p>
            <a:endParaRPr lang="en-US" dirty="0">
              <a:ea typeface="Calibri" panose="020F0502020204030204"/>
              <a:cs typeface="Calibri"/>
            </a:endParaRPr>
          </a:p>
        </p:txBody>
      </p:sp>
    </p:spTree>
    <p:extLst>
      <p:ext uri="{BB962C8B-B14F-4D97-AF65-F5344CB8AC3E}">
        <p14:creationId xmlns:p14="http://schemas.microsoft.com/office/powerpoint/2010/main" val="426634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E5DB-725E-0B5C-CC81-29090597249B}"/>
              </a:ext>
            </a:extLst>
          </p:cNvPr>
          <p:cNvSpPr>
            <a:spLocks noGrp="1"/>
          </p:cNvSpPr>
          <p:nvPr>
            <p:ph type="title"/>
          </p:nvPr>
        </p:nvSpPr>
        <p:spPr>
          <a:xfrm>
            <a:off x="685800" y="132043"/>
            <a:ext cx="10515600" cy="1325563"/>
          </a:xfrm>
        </p:spPr>
        <p:txBody>
          <a:bodyPr/>
          <a:lstStyle/>
          <a:p>
            <a:r>
              <a:rPr lang="en-US" b="1">
                <a:solidFill>
                  <a:srgbClr val="3A605C"/>
                </a:solidFill>
                <a:ea typeface="Calibri Light"/>
                <a:cs typeface="Calibri Light"/>
              </a:rPr>
              <a:t>Primary </a:t>
            </a:r>
            <a:r>
              <a:rPr lang="en-US" b="1" err="1">
                <a:solidFill>
                  <a:srgbClr val="3A605C"/>
                </a:solidFill>
                <a:ea typeface="Calibri Light"/>
                <a:cs typeface="Calibri Light"/>
              </a:rPr>
              <a:t>Authorised</a:t>
            </a:r>
            <a:r>
              <a:rPr lang="en-US" b="1">
                <a:solidFill>
                  <a:srgbClr val="3A605C"/>
                </a:solidFill>
                <a:ea typeface="Calibri Light"/>
                <a:cs typeface="Calibri Light"/>
              </a:rPr>
              <a:t> User (PAU)</a:t>
            </a:r>
            <a:endParaRPr lang="en-US" b="1">
              <a:solidFill>
                <a:srgbClr val="3A605C"/>
              </a:solidFill>
              <a:cs typeface="Calibri Light"/>
            </a:endParaRPr>
          </a:p>
        </p:txBody>
      </p:sp>
      <p:sp>
        <p:nvSpPr>
          <p:cNvPr id="3" name="Content Placeholder 2">
            <a:extLst>
              <a:ext uri="{FF2B5EF4-FFF2-40B4-BE49-F238E27FC236}">
                <a16:creationId xmlns:a16="http://schemas.microsoft.com/office/drawing/2014/main" id="{BC872990-756B-7597-A99A-DA4AF85F4E28}"/>
              </a:ext>
            </a:extLst>
          </p:cNvPr>
          <p:cNvSpPr>
            <a:spLocks noGrp="1"/>
          </p:cNvSpPr>
          <p:nvPr>
            <p:ph idx="1"/>
          </p:nvPr>
        </p:nvSpPr>
        <p:spPr>
          <a:xfrm>
            <a:off x="838200" y="1601508"/>
            <a:ext cx="10515600" cy="4351338"/>
          </a:xfrm>
        </p:spPr>
        <p:txBody>
          <a:bodyPr vert="horz" lIns="91440" tIns="45720" rIns="91440" bIns="45720" rtlCol="0" anchor="t">
            <a:normAutofit/>
          </a:bodyPr>
          <a:lstStyle/>
          <a:p>
            <a:pPr marL="0" indent="0">
              <a:buNone/>
            </a:pPr>
            <a:r>
              <a:rPr lang="en-US" sz="3600" b="1">
                <a:solidFill>
                  <a:schemeClr val="tx1">
                    <a:lumMod val="65000"/>
                    <a:lumOff val="35000"/>
                  </a:schemeClr>
                </a:solidFill>
                <a:ea typeface="Calibri"/>
                <a:cs typeface="Calibri"/>
              </a:rPr>
              <a:t>Who? </a:t>
            </a:r>
          </a:p>
          <a:p>
            <a:pPr lvl="1"/>
            <a:r>
              <a:rPr lang="en-US" sz="3200">
                <a:solidFill>
                  <a:schemeClr val="tx1">
                    <a:lumMod val="65000"/>
                    <a:lumOff val="35000"/>
                  </a:schemeClr>
                </a:solidFill>
                <a:ea typeface="Calibri"/>
                <a:cs typeface="Calibri"/>
              </a:rPr>
              <a:t>Member of the Board </a:t>
            </a:r>
          </a:p>
          <a:p>
            <a:pPr lvl="1"/>
            <a:r>
              <a:rPr lang="en-US" sz="3200">
                <a:solidFill>
                  <a:schemeClr val="tx1">
                    <a:lumMod val="65000"/>
                    <a:lumOff val="35000"/>
                  </a:schemeClr>
                </a:solidFill>
                <a:ea typeface="Calibri"/>
                <a:cs typeface="Calibri"/>
              </a:rPr>
              <a:t>Member of the Committee </a:t>
            </a:r>
          </a:p>
          <a:p>
            <a:endParaRPr lang="en-US" sz="3600">
              <a:solidFill>
                <a:schemeClr val="tx1">
                  <a:lumMod val="65000"/>
                  <a:lumOff val="35000"/>
                </a:schemeClr>
              </a:solidFill>
              <a:ea typeface="Calibri"/>
              <a:cs typeface="Calibri"/>
            </a:endParaRPr>
          </a:p>
          <a:p>
            <a:pPr marL="0" indent="0">
              <a:buNone/>
            </a:pPr>
            <a:r>
              <a:rPr lang="en-US" sz="3600" b="1">
                <a:solidFill>
                  <a:schemeClr val="tx1">
                    <a:lumMod val="65000"/>
                    <a:lumOff val="35000"/>
                  </a:schemeClr>
                </a:solidFill>
                <a:ea typeface="Calibri"/>
                <a:cs typeface="Calibri"/>
              </a:rPr>
              <a:t>Why? </a:t>
            </a:r>
          </a:p>
          <a:p>
            <a:pPr lvl="1"/>
            <a:r>
              <a:rPr lang="en-US" sz="3200">
                <a:solidFill>
                  <a:schemeClr val="tx1">
                    <a:lumMod val="65000"/>
                    <a:lumOff val="35000"/>
                  </a:schemeClr>
                </a:solidFill>
                <a:ea typeface="Calibri"/>
                <a:cs typeface="Calibri"/>
              </a:rPr>
              <a:t>PAU will be the person who will have access to sign the contract if your organisation is successful </a:t>
            </a:r>
          </a:p>
        </p:txBody>
      </p:sp>
    </p:spTree>
    <p:extLst>
      <p:ext uri="{BB962C8B-B14F-4D97-AF65-F5344CB8AC3E}">
        <p14:creationId xmlns:p14="http://schemas.microsoft.com/office/powerpoint/2010/main" val="3667205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761" y="5356927"/>
            <a:ext cx="4143122" cy="147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1920339" cy="2894124"/>
          </a:xfrm>
          <a:prstGeom prst="rect">
            <a:avLst/>
          </a:prstGeom>
          <a:solidFill>
            <a:srgbClr val="4F528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3515821"/>
            <a:ext cx="1920338" cy="288325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Content Placeholder 4" descr="Graphical user interface, website&#10;&#10;Description automatically generated">
            <a:extLst>
              <a:ext uri="{FF2B5EF4-FFF2-40B4-BE49-F238E27FC236}">
                <a16:creationId xmlns:a16="http://schemas.microsoft.com/office/drawing/2014/main" id="{92875A86-3DA8-41D7-BEA3-3E45BA50025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861" r="-2" b="-2"/>
          <a:stretch/>
        </p:blipFill>
        <p:spPr>
          <a:xfrm>
            <a:off x="2575452" y="426419"/>
            <a:ext cx="9180576" cy="5952744"/>
          </a:xfrm>
          <a:prstGeom prst="rect">
            <a:avLst/>
          </a:prstGeom>
        </p:spPr>
      </p:pic>
      <p:sp>
        <p:nvSpPr>
          <p:cNvPr id="8" name="TextBox 7">
            <a:extLst>
              <a:ext uri="{FF2B5EF4-FFF2-40B4-BE49-F238E27FC236}">
                <a16:creationId xmlns:a16="http://schemas.microsoft.com/office/drawing/2014/main" id="{AA673202-E320-4873-B84E-5765A03B04B1}"/>
              </a:ext>
            </a:extLst>
          </p:cNvPr>
          <p:cNvSpPr txBox="1"/>
          <p:nvPr/>
        </p:nvSpPr>
        <p:spPr>
          <a:xfrm>
            <a:off x="468053" y="3517561"/>
            <a:ext cx="1920338" cy="2862322"/>
          </a:xfrm>
          <a:prstGeom prst="rect">
            <a:avLst/>
          </a:prstGeom>
          <a:noFill/>
        </p:spPr>
        <p:txBody>
          <a:bodyPr wrap="square" lIns="91440" tIns="45720" rIns="91440" bIns="45720" rtlCol="0" anchor="t">
            <a:spAutoFit/>
          </a:bodyPr>
          <a:lstStyle/>
          <a:p>
            <a:r>
              <a:rPr lang="en-US" b="1">
                <a:solidFill>
                  <a:schemeClr val="bg1"/>
                </a:solidFill>
              </a:rPr>
              <a:t>User Type: Primary </a:t>
            </a:r>
            <a:r>
              <a:rPr lang="en-US" b="1" err="1">
                <a:solidFill>
                  <a:schemeClr val="bg1"/>
                </a:solidFill>
              </a:rPr>
              <a:t>Authorised</a:t>
            </a:r>
            <a:r>
              <a:rPr lang="en-US" b="1">
                <a:solidFill>
                  <a:schemeClr val="bg1"/>
                </a:solidFill>
              </a:rPr>
              <a:t> User </a:t>
            </a:r>
          </a:p>
          <a:p>
            <a:endParaRPr lang="en-US" b="1">
              <a:solidFill>
                <a:schemeClr val="bg1"/>
              </a:solidFill>
            </a:endParaRPr>
          </a:p>
          <a:p>
            <a:r>
              <a:rPr lang="en-US" b="1">
                <a:solidFill>
                  <a:schemeClr val="bg1"/>
                </a:solidFill>
              </a:rPr>
              <a:t>PAU must be on the Board or Committee </a:t>
            </a:r>
            <a:endParaRPr lang="en-IE" b="1">
              <a:solidFill>
                <a:schemeClr val="bg1"/>
              </a:solidFill>
              <a:ea typeface="Calibri" panose="020F0502020204030204"/>
              <a:cs typeface="Calibri" panose="020F0502020204030204"/>
            </a:endParaRPr>
          </a:p>
          <a:p>
            <a:endParaRPr lang="en-US" b="1">
              <a:solidFill>
                <a:schemeClr val="bg1"/>
              </a:solidFill>
              <a:ea typeface="Calibri"/>
              <a:cs typeface="Calibri"/>
            </a:endParaRPr>
          </a:p>
          <a:p>
            <a:r>
              <a:rPr lang="en-US" b="1">
                <a:solidFill>
                  <a:schemeClr val="bg1"/>
                </a:solidFill>
                <a:ea typeface="Calibri"/>
                <a:cs typeface="Calibri"/>
              </a:rPr>
              <a:t>Choose appropriate Role </a:t>
            </a:r>
          </a:p>
        </p:txBody>
      </p:sp>
      <p:sp>
        <p:nvSpPr>
          <p:cNvPr id="4" name="TextBox 3">
            <a:extLst>
              <a:ext uri="{FF2B5EF4-FFF2-40B4-BE49-F238E27FC236}">
                <a16:creationId xmlns:a16="http://schemas.microsoft.com/office/drawing/2014/main" id="{F621C8CD-86B6-94FC-607C-769A53CE4001}"/>
              </a:ext>
            </a:extLst>
          </p:cNvPr>
          <p:cNvSpPr txBox="1"/>
          <p:nvPr/>
        </p:nvSpPr>
        <p:spPr>
          <a:xfrm>
            <a:off x="576649" y="792891"/>
            <a:ext cx="170935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The link to the Application Portal can be found </a:t>
            </a:r>
            <a:r>
              <a:rPr lang="en-US">
                <a:solidFill>
                  <a:schemeClr val="bg1"/>
                </a:solidFill>
                <a:ea typeface="Tahoma"/>
                <a:cs typeface="Tahoma"/>
              </a:rPr>
              <a:t>on the Department Website.</a:t>
            </a:r>
            <a:endParaRPr lang="en-US">
              <a:solidFill>
                <a:schemeClr val="bg1"/>
              </a:solidFill>
              <a:ea typeface="Tahoma"/>
              <a:cs typeface="Calibri"/>
              <a:hlinkClick r:id="" action="ppaction://noaction">
                <a:extLst>
                  <a:ext uri="{A12FA001-AC4F-418D-AE19-62706E023703}">
                    <ahyp:hlinkClr xmlns:ahyp="http://schemas.microsoft.com/office/drawing/2018/hyperlinkcolor" val="tx"/>
                  </a:ext>
                </a:extLst>
              </a:hlinkClick>
            </a:endParaRPr>
          </a:p>
          <a:p>
            <a:endParaRPr lang="en-US" sz="1400" b="1">
              <a:solidFill>
                <a:schemeClr val="bg1"/>
              </a:solidFill>
              <a:latin typeface="Tahoma"/>
              <a:ea typeface="Tahoma"/>
              <a:cs typeface="Tahoma"/>
            </a:endParaRPr>
          </a:p>
          <a:p>
            <a:r>
              <a:rPr lang="en-US" sz="1400">
                <a:solidFill>
                  <a:schemeClr val="bg1"/>
                </a:solidFill>
                <a:ea typeface="+mn-lt"/>
                <a:cs typeface="+mn-lt"/>
              </a:rPr>
              <a:t>https://myportal.pobal.ie/</a:t>
            </a:r>
            <a:r>
              <a:rPr lang="en-US" sz="1400" b="1">
                <a:solidFill>
                  <a:schemeClr val="bg1"/>
                </a:solidFill>
                <a:latin typeface="Tahoma"/>
                <a:ea typeface="Tahoma"/>
                <a:cs typeface="Tahoma"/>
              </a:rPr>
              <a:t> </a:t>
            </a:r>
            <a:endParaRPr lang="en-US" sz="1400" b="1">
              <a:solidFill>
                <a:schemeClr val="bg1"/>
              </a:solidFill>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465034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Graphical user interface, text, application&#10;&#10;Description automatically generated">
            <a:extLst>
              <a:ext uri="{FF2B5EF4-FFF2-40B4-BE49-F238E27FC236}">
                <a16:creationId xmlns:a16="http://schemas.microsoft.com/office/drawing/2014/main" id="{14B07EBF-A1FA-FC3F-523F-73313BCE6264}"/>
              </a:ext>
            </a:extLst>
          </p:cNvPr>
          <p:cNvPicPr>
            <a:picLocks noChangeAspect="1"/>
          </p:cNvPicPr>
          <p:nvPr/>
        </p:nvPicPr>
        <p:blipFill rotWithShape="1">
          <a:blip r:embed="rId2">
            <a:extLst>
              <a:ext uri="{28A0092B-C50C-407E-A947-70E740481C1C}">
                <a14:useLocalDpi xmlns:a14="http://schemas.microsoft.com/office/drawing/2010/main" val="0"/>
              </a:ext>
            </a:extLst>
          </a:blip>
          <a:srcRect r="-136" b="37687"/>
          <a:stretch/>
        </p:blipFill>
        <p:spPr>
          <a:xfrm>
            <a:off x="255777" y="352832"/>
            <a:ext cx="11673073" cy="5225255"/>
          </a:xfrm>
          <a:prstGeom prst="rect">
            <a:avLst/>
          </a:prstGeom>
        </p:spPr>
      </p:pic>
    </p:spTree>
    <p:extLst>
      <p:ext uri="{BB962C8B-B14F-4D97-AF65-F5344CB8AC3E}">
        <p14:creationId xmlns:p14="http://schemas.microsoft.com/office/powerpoint/2010/main" val="4079166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9E89-D5FE-7AF8-C6E0-27FF7C7D5635}"/>
              </a:ext>
            </a:extLst>
          </p:cNvPr>
          <p:cNvSpPr>
            <a:spLocks noGrp="1"/>
          </p:cNvSpPr>
          <p:nvPr>
            <p:ph type="title"/>
          </p:nvPr>
        </p:nvSpPr>
        <p:spPr/>
        <p:txBody>
          <a:bodyPr/>
          <a:lstStyle/>
          <a:p>
            <a:r>
              <a:rPr lang="en-US" b="1">
                <a:solidFill>
                  <a:srgbClr val="3A605C"/>
                </a:solidFill>
                <a:cs typeface="Calibri Light"/>
              </a:rPr>
              <a:t>Requirements for Registration</a:t>
            </a:r>
          </a:p>
        </p:txBody>
      </p:sp>
      <p:sp>
        <p:nvSpPr>
          <p:cNvPr id="3" name="Content Placeholder 2">
            <a:extLst>
              <a:ext uri="{FF2B5EF4-FFF2-40B4-BE49-F238E27FC236}">
                <a16:creationId xmlns:a16="http://schemas.microsoft.com/office/drawing/2014/main" id="{C3A53E4A-1618-8B72-64C8-62719EF17053}"/>
              </a:ext>
            </a:extLst>
          </p:cNvPr>
          <p:cNvSpPr>
            <a:spLocks noGrp="1"/>
          </p:cNvSpPr>
          <p:nvPr>
            <p:ph idx="1"/>
          </p:nvPr>
        </p:nvSpPr>
        <p:spPr/>
        <p:txBody>
          <a:bodyPr vert="horz" lIns="91440" tIns="45720" rIns="91440" bIns="45720" rtlCol="0" anchor="t">
            <a:normAutofit/>
          </a:bodyPr>
          <a:lstStyle/>
          <a:p>
            <a:r>
              <a:rPr lang="en-US" sz="3200">
                <a:solidFill>
                  <a:schemeClr val="tx1">
                    <a:lumMod val="65000"/>
                    <a:lumOff val="35000"/>
                  </a:schemeClr>
                </a:solidFill>
                <a:ea typeface="+mn-lt"/>
                <a:cs typeface="+mn-lt"/>
              </a:rPr>
              <a:t>All organisations will be required to provide a Tax Reference Number (TRN) and a Tax Clearance Access Number (TCAN) for Portal Registration. </a:t>
            </a:r>
          </a:p>
          <a:p>
            <a:pPr marL="0" indent="0">
              <a:buNone/>
            </a:pPr>
            <a:endParaRPr lang="en-US" sz="3200" b="1">
              <a:solidFill>
                <a:schemeClr val="tx1">
                  <a:lumMod val="65000"/>
                  <a:lumOff val="35000"/>
                </a:schemeClr>
              </a:solidFill>
              <a:ea typeface="+mn-lt"/>
              <a:cs typeface="+mn-lt"/>
            </a:endParaRPr>
          </a:p>
          <a:p>
            <a:pPr marL="0" indent="0">
              <a:buNone/>
            </a:pPr>
            <a:r>
              <a:rPr lang="en-US" sz="3200" b="1">
                <a:solidFill>
                  <a:schemeClr val="tx1">
                    <a:lumMod val="65000"/>
                    <a:lumOff val="35000"/>
                  </a:schemeClr>
                </a:solidFill>
                <a:ea typeface="+mn-lt"/>
                <a:cs typeface="+mn-lt"/>
              </a:rPr>
              <a:t>If you do not already have a TRN and TCAN, please ensure you register for this as a matter of urgency</a:t>
            </a:r>
            <a:r>
              <a:rPr lang="en-US" sz="3200">
                <a:solidFill>
                  <a:schemeClr val="tx1">
                    <a:lumMod val="65000"/>
                    <a:lumOff val="35000"/>
                  </a:schemeClr>
                </a:solidFill>
                <a:ea typeface="+mn-lt"/>
                <a:cs typeface="+mn-lt"/>
              </a:rPr>
              <a:t>. Refer to the Revenue website </a:t>
            </a:r>
            <a:r>
              <a:rPr lang="en-IE" sz="3200">
                <a:solidFill>
                  <a:schemeClr val="tx1">
                    <a:lumMod val="65000"/>
                    <a:lumOff val="35000"/>
                  </a:schemeClr>
                </a:solidFill>
                <a:ea typeface="+mn-lt"/>
                <a:cs typeface="+mn-lt"/>
                <a:hlinkClick r:id="rId2">
                  <a:extLst>
                    <a:ext uri="{A12FA001-AC4F-418D-AE19-62706E023703}">
                      <ahyp:hlinkClr xmlns:ahyp="http://schemas.microsoft.com/office/drawing/2018/hyperlinkcolor" val="tx"/>
                    </a:ext>
                  </a:extLst>
                </a:hlinkClick>
              </a:rPr>
              <a:t>here.</a:t>
            </a:r>
            <a:endParaRPr lang="en-US" sz="3200">
              <a:solidFill>
                <a:schemeClr val="tx1">
                  <a:lumMod val="65000"/>
                  <a:lumOff val="35000"/>
                </a:schemeClr>
              </a:solidFill>
              <a:ea typeface="Calibri"/>
              <a:cs typeface="Calibri" panose="020F0502020204030204"/>
            </a:endParaRPr>
          </a:p>
          <a:p>
            <a:endParaRPr lang="en-US" sz="3200">
              <a:solidFill>
                <a:schemeClr val="tx1">
                  <a:lumMod val="65000"/>
                  <a:lumOff val="35000"/>
                </a:schemeClr>
              </a:solidFill>
              <a:ea typeface="Calibri"/>
              <a:cs typeface="Calibri" panose="020F0502020204030204"/>
            </a:endParaRPr>
          </a:p>
        </p:txBody>
      </p:sp>
    </p:spTree>
    <p:extLst>
      <p:ext uri="{BB962C8B-B14F-4D97-AF65-F5344CB8AC3E}">
        <p14:creationId xmlns:p14="http://schemas.microsoft.com/office/powerpoint/2010/main" val="3420604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8CBE0A78-1284-4777-B5A3-516FEC2E4F9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167" t="-239" r="30871" b="32057"/>
          <a:stretch/>
        </p:blipFill>
        <p:spPr>
          <a:xfrm>
            <a:off x="314870" y="543356"/>
            <a:ext cx="3521345" cy="4101837"/>
          </a:xfrm>
        </p:spPr>
      </p:pic>
      <p:pic>
        <p:nvPicPr>
          <p:cNvPr id="4" name="Content Placeholder 4" descr="Graphical user interface, website&#10;&#10;Description automatically generated">
            <a:extLst>
              <a:ext uri="{FF2B5EF4-FFF2-40B4-BE49-F238E27FC236}">
                <a16:creationId xmlns:a16="http://schemas.microsoft.com/office/drawing/2014/main" id="{B28E4F71-D991-2062-F8A0-CE86BD6BFE16}"/>
              </a:ext>
            </a:extLst>
          </p:cNvPr>
          <p:cNvPicPr>
            <a:picLocks noChangeAspect="1"/>
          </p:cNvPicPr>
          <p:nvPr/>
        </p:nvPicPr>
        <p:blipFill rotWithShape="1">
          <a:blip r:embed="rId4">
            <a:extLst>
              <a:ext uri="{28A0092B-C50C-407E-A947-70E740481C1C}">
                <a14:useLocalDpi xmlns:a14="http://schemas.microsoft.com/office/drawing/2010/main" val="0"/>
              </a:ext>
            </a:extLst>
          </a:blip>
          <a:srcRect l="31234" t="71" r="33086" b="6621"/>
          <a:stretch/>
        </p:blipFill>
        <p:spPr>
          <a:xfrm>
            <a:off x="4190477" y="543356"/>
            <a:ext cx="3620424" cy="5599807"/>
          </a:xfrm>
          <a:prstGeom prst="rect">
            <a:avLst/>
          </a:prstGeom>
        </p:spPr>
      </p:pic>
      <p:pic>
        <p:nvPicPr>
          <p:cNvPr id="8" name="Content Placeholder 4" descr="Graphical user interface&#10;&#10;Description automatically generated">
            <a:extLst>
              <a:ext uri="{FF2B5EF4-FFF2-40B4-BE49-F238E27FC236}">
                <a16:creationId xmlns:a16="http://schemas.microsoft.com/office/drawing/2014/main" id="{F7A73534-C2F2-C714-5CF0-79AEB72EF0E4}"/>
              </a:ext>
            </a:extLst>
          </p:cNvPr>
          <p:cNvPicPr>
            <a:picLocks noChangeAspect="1"/>
          </p:cNvPicPr>
          <p:nvPr/>
        </p:nvPicPr>
        <p:blipFill rotWithShape="1">
          <a:blip r:embed="rId5">
            <a:extLst>
              <a:ext uri="{28A0092B-C50C-407E-A947-70E740481C1C}">
                <a14:useLocalDpi xmlns:a14="http://schemas.microsoft.com/office/drawing/2010/main" val="0"/>
              </a:ext>
            </a:extLst>
          </a:blip>
          <a:srcRect l="29193" r="33547" b="2103"/>
          <a:stretch/>
        </p:blipFill>
        <p:spPr>
          <a:xfrm>
            <a:off x="8165164" y="543356"/>
            <a:ext cx="3645328" cy="5494521"/>
          </a:xfrm>
          <a:prstGeom prst="rect">
            <a:avLst/>
          </a:prstGeom>
        </p:spPr>
      </p:pic>
    </p:spTree>
    <p:extLst>
      <p:ext uri="{BB962C8B-B14F-4D97-AF65-F5344CB8AC3E}">
        <p14:creationId xmlns:p14="http://schemas.microsoft.com/office/powerpoint/2010/main" val="694817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1AB30BBF-7AB6-43B2-8EAD-5DA5B1261B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0" r="18296" b="22193"/>
          <a:stretch/>
        </p:blipFill>
        <p:spPr>
          <a:xfrm>
            <a:off x="846083" y="111292"/>
            <a:ext cx="10662015" cy="2332817"/>
          </a:xfrm>
        </p:spPr>
      </p:pic>
      <p:pic>
        <p:nvPicPr>
          <p:cNvPr id="6" name="Picture 5" descr="Text&#10;&#10;Description automatically generated">
            <a:extLst>
              <a:ext uri="{FF2B5EF4-FFF2-40B4-BE49-F238E27FC236}">
                <a16:creationId xmlns:a16="http://schemas.microsoft.com/office/drawing/2014/main" id="{88368641-9FB9-4591-B21E-CBFADB0FB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008" y="2440711"/>
            <a:ext cx="10342889" cy="2269386"/>
          </a:xfrm>
          <a:prstGeom prst="rect">
            <a:avLst/>
          </a:prstGeom>
        </p:spPr>
      </p:pic>
      <p:pic>
        <p:nvPicPr>
          <p:cNvPr id="7" name="Content Placeholder 4" descr="Graphical user interface, text, application&#10;&#10;Description automatically generated">
            <a:extLst>
              <a:ext uri="{FF2B5EF4-FFF2-40B4-BE49-F238E27FC236}">
                <a16:creationId xmlns:a16="http://schemas.microsoft.com/office/drawing/2014/main" id="{5C056B62-D0F4-42AD-A394-CA36E34D8F3E}"/>
              </a:ext>
            </a:extLst>
          </p:cNvPr>
          <p:cNvPicPr>
            <a:picLocks noChangeAspect="1"/>
          </p:cNvPicPr>
          <p:nvPr/>
        </p:nvPicPr>
        <p:blipFill rotWithShape="1">
          <a:blip r:embed="rId4">
            <a:extLst>
              <a:ext uri="{28A0092B-C50C-407E-A947-70E740481C1C}">
                <a14:useLocalDpi xmlns:a14="http://schemas.microsoft.com/office/drawing/2010/main" val="0"/>
              </a:ext>
            </a:extLst>
          </a:blip>
          <a:srcRect l="29983" t="-324" r="30664" b="61946"/>
          <a:stretch/>
        </p:blipFill>
        <p:spPr>
          <a:xfrm>
            <a:off x="4367663" y="4708548"/>
            <a:ext cx="3996600" cy="2035846"/>
          </a:xfrm>
          <a:prstGeom prst="rect">
            <a:avLst/>
          </a:prstGeom>
        </p:spPr>
      </p:pic>
    </p:spTree>
    <p:extLst>
      <p:ext uri="{BB962C8B-B14F-4D97-AF65-F5344CB8AC3E}">
        <p14:creationId xmlns:p14="http://schemas.microsoft.com/office/powerpoint/2010/main" val="620703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AA7D09-FE83-497A-8ACA-FBD9CE3C3989}"/>
              </a:ext>
            </a:extLst>
          </p:cNvPr>
          <p:cNvSpPr>
            <a:spLocks noGrp="1"/>
          </p:cNvSpPr>
          <p:nvPr>
            <p:ph type="title"/>
          </p:nvPr>
        </p:nvSpPr>
        <p:spPr>
          <a:xfrm>
            <a:off x="960704" y="254751"/>
            <a:ext cx="10515600" cy="1325563"/>
          </a:xfrm>
        </p:spPr>
        <p:txBody>
          <a:bodyPr>
            <a:normAutofit/>
          </a:bodyPr>
          <a:lstStyle/>
          <a:p>
            <a:r>
              <a:rPr lang="en-US" sz="3600" b="1"/>
              <a:t>Ideally, add 2 unique Board/Committee members.</a:t>
            </a:r>
            <a:br>
              <a:rPr lang="en-US" sz="3600" b="1"/>
            </a:br>
            <a:r>
              <a:rPr lang="en-US" sz="3600" b="1"/>
              <a:t>We will accept 1 Board/Committee member &amp; PAU </a:t>
            </a:r>
            <a:endParaRPr lang="en-IE" sz="3600" b="1">
              <a:ea typeface="Calibri Light"/>
              <a:cs typeface="Calibri Light"/>
            </a:endParaRPr>
          </a:p>
        </p:txBody>
      </p:sp>
      <p:pic>
        <p:nvPicPr>
          <p:cNvPr id="7" name="Content Placeholder 6">
            <a:extLst>
              <a:ext uri="{FF2B5EF4-FFF2-40B4-BE49-F238E27FC236}">
                <a16:creationId xmlns:a16="http://schemas.microsoft.com/office/drawing/2014/main" id="{AAAC0894-C583-4FE8-B974-97BD56CC1B6E}"/>
              </a:ext>
            </a:extLst>
          </p:cNvPr>
          <p:cNvPicPr>
            <a:picLocks noGrp="1" noChangeAspect="1"/>
          </p:cNvPicPr>
          <p:nvPr>
            <p:ph sz="half" idx="1"/>
          </p:nvPr>
        </p:nvPicPr>
        <p:blipFill rotWithShape="1">
          <a:blip r:embed="rId3"/>
          <a:srcRect l="26039" r="30471" b="23179"/>
          <a:stretch/>
        </p:blipFill>
        <p:spPr>
          <a:xfrm>
            <a:off x="1833222" y="1914382"/>
            <a:ext cx="3868794" cy="3759698"/>
          </a:xfrm>
          <a:prstGeom prst="rect">
            <a:avLst/>
          </a:prstGeom>
        </p:spPr>
      </p:pic>
      <p:pic>
        <p:nvPicPr>
          <p:cNvPr id="8" name="Content Placeholder 7">
            <a:extLst>
              <a:ext uri="{FF2B5EF4-FFF2-40B4-BE49-F238E27FC236}">
                <a16:creationId xmlns:a16="http://schemas.microsoft.com/office/drawing/2014/main" id="{A73606BA-1105-4E36-B782-A272F7B9890A}"/>
              </a:ext>
            </a:extLst>
          </p:cNvPr>
          <p:cNvPicPr>
            <a:picLocks noGrp="1" noChangeAspect="1"/>
          </p:cNvPicPr>
          <p:nvPr>
            <p:ph sz="half" idx="2"/>
          </p:nvPr>
        </p:nvPicPr>
        <p:blipFill rotWithShape="1">
          <a:blip r:embed="rId4"/>
          <a:srcRect l="9444" r="26667" b="25497"/>
          <a:stretch/>
        </p:blipFill>
        <p:spPr>
          <a:xfrm>
            <a:off x="6954676" y="1914383"/>
            <a:ext cx="4179585" cy="3500694"/>
          </a:xfrm>
          <a:prstGeom prst="rect">
            <a:avLst/>
          </a:prstGeom>
        </p:spPr>
      </p:pic>
    </p:spTree>
    <p:extLst>
      <p:ext uri="{BB962C8B-B14F-4D97-AF65-F5344CB8AC3E}">
        <p14:creationId xmlns:p14="http://schemas.microsoft.com/office/powerpoint/2010/main" val="3440105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209" y="5028479"/>
            <a:ext cx="4143122" cy="1658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Content Placeholder 4" descr="Graphical user interface, text, application&#10;&#10;Description automatically generated">
            <a:extLst>
              <a:ext uri="{FF2B5EF4-FFF2-40B4-BE49-F238E27FC236}">
                <a16:creationId xmlns:a16="http://schemas.microsoft.com/office/drawing/2014/main" id="{A5960323-A9CE-4F00-ACDE-4D17AE61FA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8" b="52546"/>
          <a:stretch/>
        </p:blipFill>
        <p:spPr>
          <a:xfrm>
            <a:off x="204219" y="651790"/>
            <a:ext cx="11741489" cy="5347586"/>
          </a:xfrm>
        </p:spPr>
      </p:pic>
    </p:spTree>
    <p:extLst>
      <p:ext uri="{BB962C8B-B14F-4D97-AF65-F5344CB8AC3E}">
        <p14:creationId xmlns:p14="http://schemas.microsoft.com/office/powerpoint/2010/main" val="3442113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830" y="5054755"/>
            <a:ext cx="4143122" cy="1658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586E5F47-32E7-46B4-985F-B74F944BB6E7}"/>
              </a:ext>
            </a:extLst>
          </p:cNvPr>
          <p:cNvPicPr>
            <a:picLocks noChangeAspect="1"/>
          </p:cNvPicPr>
          <p:nvPr/>
        </p:nvPicPr>
        <p:blipFill>
          <a:blip r:embed="rId3"/>
          <a:stretch>
            <a:fillRect/>
          </a:stretch>
        </p:blipFill>
        <p:spPr>
          <a:xfrm>
            <a:off x="2818918" y="-7454"/>
            <a:ext cx="6671197" cy="6872907"/>
          </a:xfrm>
          <a:prstGeom prst="rect">
            <a:avLst/>
          </a:prstGeom>
        </p:spPr>
      </p:pic>
    </p:spTree>
    <p:extLst>
      <p:ext uri="{BB962C8B-B14F-4D97-AF65-F5344CB8AC3E}">
        <p14:creationId xmlns:p14="http://schemas.microsoft.com/office/powerpoint/2010/main" val="886176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2" y="1905627"/>
            <a:ext cx="10466728" cy="3638961"/>
          </a:xfrm>
        </p:spPr>
        <p:txBody>
          <a:bodyPr>
            <a:normAutofit/>
          </a:bodyPr>
          <a:lstStyle/>
          <a:p>
            <a:pPr algn="ctr"/>
            <a:r>
              <a:rPr lang="en-US" sz="8000" spc="-136">
                <a:solidFill>
                  <a:srgbClr val="004D44"/>
                </a:solidFill>
                <a:latin typeface="+mn-lt"/>
                <a:ea typeface="Calibri Light"/>
                <a:cs typeface="Calibri Light"/>
                <a:sym typeface="Open Sans Light"/>
              </a:rPr>
              <a:t>Questions and Answers</a:t>
            </a:r>
            <a:br>
              <a:rPr lang="en-US">
                <a:ea typeface="Calibri Light"/>
                <a:cs typeface="Calibri Light"/>
              </a:rPr>
            </a:br>
            <a:br>
              <a:rPr lang="en-US"/>
            </a:br>
            <a:endParaRPr lang="en-US"/>
          </a:p>
        </p:txBody>
      </p:sp>
    </p:spTree>
    <p:extLst>
      <p:ext uri="{BB962C8B-B14F-4D97-AF65-F5344CB8AC3E}">
        <p14:creationId xmlns:p14="http://schemas.microsoft.com/office/powerpoint/2010/main" val="23377117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5E90-3B46-D7EB-3052-03E77825E057}"/>
              </a:ext>
            </a:extLst>
          </p:cNvPr>
          <p:cNvSpPr>
            <a:spLocks noGrp="1"/>
          </p:cNvSpPr>
          <p:nvPr>
            <p:ph type="title"/>
          </p:nvPr>
        </p:nvSpPr>
        <p:spPr>
          <a:xfrm>
            <a:off x="1854485" y="1333366"/>
            <a:ext cx="9448515" cy="2619571"/>
          </a:xfrm>
        </p:spPr>
        <p:txBody>
          <a:bodyPr>
            <a:normAutofit/>
          </a:bodyPr>
          <a:lstStyle/>
          <a:p>
            <a:r>
              <a:rPr lang="en-US" sz="6000" dirty="0">
                <a:ea typeface="Calibri Light"/>
                <a:cs typeface="Calibri Light"/>
              </a:rPr>
              <a:t>Overview of the fund</a:t>
            </a:r>
            <a:endParaRPr lang="en-US" sz="6000"/>
          </a:p>
        </p:txBody>
      </p:sp>
    </p:spTree>
    <p:extLst>
      <p:ext uri="{BB962C8B-B14F-4D97-AF65-F5344CB8AC3E}">
        <p14:creationId xmlns:p14="http://schemas.microsoft.com/office/powerpoint/2010/main" val="322659857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22A4-B3F9-9A04-F56F-3DA6A5134705}"/>
              </a:ext>
            </a:extLst>
          </p:cNvPr>
          <p:cNvSpPr>
            <a:spLocks noGrp="1"/>
          </p:cNvSpPr>
          <p:nvPr>
            <p:ph type="title"/>
          </p:nvPr>
        </p:nvSpPr>
        <p:spPr/>
        <p:txBody>
          <a:bodyPr/>
          <a:lstStyle/>
          <a:p>
            <a:pPr algn="ctr"/>
            <a:r>
              <a:rPr lang="en-US" sz="8000" spc="-136">
                <a:solidFill>
                  <a:srgbClr val="004D44"/>
                </a:solidFill>
                <a:latin typeface="+mn-lt"/>
                <a:cs typeface="Calibri Light"/>
              </a:rPr>
              <a:t>Poll and Evaluation</a:t>
            </a:r>
            <a:endParaRPr lang="en-IE"/>
          </a:p>
        </p:txBody>
      </p:sp>
    </p:spTree>
    <p:extLst>
      <p:ext uri="{BB962C8B-B14F-4D97-AF65-F5344CB8AC3E}">
        <p14:creationId xmlns:p14="http://schemas.microsoft.com/office/powerpoint/2010/main" val="19138206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2" y="2000738"/>
            <a:ext cx="10466728" cy="4165600"/>
          </a:xfrm>
        </p:spPr>
        <p:txBody>
          <a:bodyPr>
            <a:normAutofit fontScale="90000"/>
          </a:bodyPr>
          <a:lstStyle/>
          <a:p>
            <a:pPr algn="ctr"/>
            <a:br>
              <a:rPr lang="en-US">
                <a:ea typeface="Calibri Light"/>
                <a:cs typeface="Calibri Light"/>
              </a:rPr>
            </a:br>
            <a:br>
              <a:rPr lang="en-US">
                <a:ea typeface="Calibri Light"/>
                <a:cs typeface="Calibri Light"/>
              </a:rPr>
            </a:br>
            <a:br>
              <a:rPr lang="en-US">
                <a:ea typeface="Calibri Light"/>
                <a:cs typeface="Calibri Light"/>
              </a:rPr>
            </a:br>
            <a:r>
              <a:rPr lang="en-US">
                <a:ea typeface="Calibri Light"/>
                <a:cs typeface="Calibri Light"/>
              </a:rPr>
              <a:t>Supports, Key Dates &amp; Resources </a:t>
            </a:r>
            <a:br>
              <a:rPr lang="en-US">
                <a:ea typeface="Calibri Light"/>
                <a:cs typeface="Calibri Light"/>
              </a:rPr>
            </a:br>
            <a:br>
              <a:rPr lang="en-US"/>
            </a:br>
            <a:endParaRPr lang="en-US"/>
          </a:p>
        </p:txBody>
      </p:sp>
    </p:spTree>
    <p:extLst>
      <p:ext uri="{BB962C8B-B14F-4D97-AF65-F5344CB8AC3E}">
        <p14:creationId xmlns:p14="http://schemas.microsoft.com/office/powerpoint/2010/main" val="289301917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84E7-0067-AFF3-B579-6A43B5C7DB96}"/>
              </a:ext>
            </a:extLst>
          </p:cNvPr>
          <p:cNvSpPr>
            <a:spLocks noGrp="1"/>
          </p:cNvSpPr>
          <p:nvPr>
            <p:ph type="title"/>
          </p:nvPr>
        </p:nvSpPr>
        <p:spPr>
          <a:xfrm>
            <a:off x="485192" y="365125"/>
            <a:ext cx="10868608" cy="1325563"/>
          </a:xfrm>
        </p:spPr>
        <p:txBody>
          <a:bodyPr/>
          <a:lstStyle/>
          <a:p>
            <a:r>
              <a:rPr lang="en-US" b="1">
                <a:solidFill>
                  <a:schemeClr val="accent6">
                    <a:lumMod val="50000"/>
                  </a:schemeClr>
                </a:solidFill>
              </a:rPr>
              <a:t>Dates for Information Sessions &amp; Support Clinics</a:t>
            </a:r>
            <a:endParaRPr lang="en-IE" b="1">
              <a:solidFill>
                <a:schemeClr val="accent6">
                  <a:lumMod val="50000"/>
                </a:schemeClr>
              </a:solidFill>
            </a:endParaRPr>
          </a:p>
        </p:txBody>
      </p:sp>
      <p:sp>
        <p:nvSpPr>
          <p:cNvPr id="3" name="Content Placeholder 2">
            <a:extLst>
              <a:ext uri="{FF2B5EF4-FFF2-40B4-BE49-F238E27FC236}">
                <a16:creationId xmlns:a16="http://schemas.microsoft.com/office/drawing/2014/main" id="{A5536EFE-6CB4-EEAC-EE88-8C2B09E8CCCD}"/>
              </a:ext>
            </a:extLst>
          </p:cNvPr>
          <p:cNvSpPr>
            <a:spLocks noGrp="1"/>
          </p:cNvSpPr>
          <p:nvPr>
            <p:ph idx="1"/>
          </p:nvPr>
        </p:nvSpPr>
        <p:spPr>
          <a:xfrm>
            <a:off x="838200" y="1700048"/>
            <a:ext cx="10515600" cy="4476915"/>
          </a:xfrm>
        </p:spPr>
        <p:txBody>
          <a:bodyPr vert="horz" lIns="91440" tIns="45720" rIns="91440" bIns="45720" rtlCol="0" anchor="t">
            <a:normAutofit/>
          </a:bodyPr>
          <a:lstStyle/>
          <a:p>
            <a:pPr marL="0" indent="0">
              <a:buNone/>
            </a:pPr>
            <a:r>
              <a:rPr lang="en-US">
                <a:solidFill>
                  <a:schemeClr val="tx1">
                    <a:lumMod val="65000"/>
                    <a:lumOff val="35000"/>
                  </a:schemeClr>
                </a:solidFill>
              </a:rPr>
              <a:t>Register for events on the Department Website: </a:t>
            </a:r>
            <a:r>
              <a:rPr lang="en-US">
                <a:solidFill>
                  <a:schemeClr val="accent5"/>
                </a:solidFill>
                <a:hlinkClick r:id="rId2">
                  <a:extLst>
                    <a:ext uri="{A12FA001-AC4F-418D-AE19-62706E023703}">
                      <ahyp:hlinkClr xmlns:ahyp="http://schemas.microsoft.com/office/drawing/2018/hyperlinkcolor" val="tx"/>
                    </a:ext>
                  </a:extLst>
                </a:hlinkClick>
              </a:rPr>
              <a:t>gov - Community Centres Investment Fund (www.gov.ie)</a:t>
            </a:r>
            <a:endParaRPr lang="en-US">
              <a:solidFill>
                <a:schemeClr val="accent5"/>
              </a:solidFill>
            </a:endParaRPr>
          </a:p>
          <a:p>
            <a:pPr marL="0" indent="0">
              <a:buNone/>
            </a:pPr>
            <a:endParaRPr lang="en-US">
              <a:solidFill>
                <a:schemeClr val="tx1">
                  <a:lumMod val="65000"/>
                  <a:lumOff val="35000"/>
                </a:schemeClr>
              </a:solidFill>
            </a:endParaRPr>
          </a:p>
          <a:p>
            <a:r>
              <a:rPr lang="en-US">
                <a:solidFill>
                  <a:schemeClr val="tx1">
                    <a:lumMod val="65000"/>
                    <a:lumOff val="35000"/>
                  </a:schemeClr>
                </a:solidFill>
              </a:rPr>
              <a:t>Tuesday </a:t>
            </a:r>
            <a:r>
              <a:rPr lang="en-US" b="1">
                <a:solidFill>
                  <a:schemeClr val="tx1">
                    <a:lumMod val="65000"/>
                    <a:lumOff val="35000"/>
                  </a:schemeClr>
                </a:solidFill>
              </a:rPr>
              <a:t>2nd July </a:t>
            </a:r>
            <a:r>
              <a:rPr lang="en-US">
                <a:solidFill>
                  <a:schemeClr val="tx1">
                    <a:lumMod val="65000"/>
                    <a:lumOff val="35000"/>
                  </a:schemeClr>
                </a:solidFill>
              </a:rPr>
              <a:t>12:30 to 14:00</a:t>
            </a:r>
            <a:endParaRPr lang="en-US">
              <a:solidFill>
                <a:schemeClr val="tx1">
                  <a:lumMod val="65000"/>
                  <a:lumOff val="35000"/>
                </a:schemeClr>
              </a:solidFill>
              <a:ea typeface="Calibri"/>
              <a:cs typeface="Calibri"/>
            </a:endParaRPr>
          </a:p>
          <a:p>
            <a:r>
              <a:rPr lang="en-US">
                <a:solidFill>
                  <a:schemeClr val="tx1">
                    <a:lumMod val="65000"/>
                    <a:lumOff val="35000"/>
                  </a:schemeClr>
                </a:solidFill>
              </a:rPr>
              <a:t>Wednesday </a:t>
            </a:r>
            <a:r>
              <a:rPr lang="en-US" b="1">
                <a:solidFill>
                  <a:schemeClr val="tx1">
                    <a:lumMod val="65000"/>
                    <a:lumOff val="35000"/>
                  </a:schemeClr>
                </a:solidFill>
              </a:rPr>
              <a:t>10th July </a:t>
            </a:r>
            <a:r>
              <a:rPr lang="en-US">
                <a:solidFill>
                  <a:schemeClr val="tx1">
                    <a:lumMod val="65000"/>
                    <a:lumOff val="35000"/>
                  </a:schemeClr>
                </a:solidFill>
              </a:rPr>
              <a:t>17:30 to 19:00</a:t>
            </a:r>
            <a:endParaRPr lang="en-US">
              <a:solidFill>
                <a:schemeClr val="tx1">
                  <a:lumMod val="65000"/>
                  <a:lumOff val="35000"/>
                </a:schemeClr>
              </a:solidFill>
              <a:ea typeface="Calibri"/>
              <a:cs typeface="Calibri"/>
            </a:endParaRPr>
          </a:p>
          <a:p>
            <a:r>
              <a:rPr lang="en-US">
                <a:solidFill>
                  <a:schemeClr val="tx1">
                    <a:lumMod val="65000"/>
                    <a:lumOff val="35000"/>
                  </a:schemeClr>
                </a:solidFill>
              </a:rPr>
              <a:t>Procurement Information Session: Date TBC</a:t>
            </a:r>
            <a:endParaRPr lang="en-US">
              <a:solidFill>
                <a:schemeClr val="tx1">
                  <a:lumMod val="65000"/>
                  <a:lumOff val="35000"/>
                </a:schemeClr>
              </a:solidFill>
              <a:ea typeface="Calibri"/>
              <a:cs typeface="Calibri"/>
            </a:endParaRPr>
          </a:p>
          <a:p>
            <a:r>
              <a:rPr lang="en-US">
                <a:solidFill>
                  <a:schemeClr val="tx1">
                    <a:lumMod val="65000"/>
                    <a:lumOff val="35000"/>
                  </a:schemeClr>
                </a:solidFill>
              </a:rPr>
              <a:t>Application Clinic: Wednesday </a:t>
            </a:r>
            <a:r>
              <a:rPr lang="en-US" b="1">
                <a:solidFill>
                  <a:schemeClr val="tx1">
                    <a:lumMod val="65000"/>
                    <a:lumOff val="35000"/>
                  </a:schemeClr>
                </a:solidFill>
              </a:rPr>
              <a:t>7</a:t>
            </a:r>
            <a:r>
              <a:rPr lang="en-US" b="1" baseline="30000">
                <a:solidFill>
                  <a:schemeClr val="tx1">
                    <a:lumMod val="65000"/>
                    <a:lumOff val="35000"/>
                  </a:schemeClr>
                </a:solidFill>
              </a:rPr>
              <a:t>th</a:t>
            </a:r>
            <a:r>
              <a:rPr lang="en-US" b="1">
                <a:solidFill>
                  <a:schemeClr val="tx1">
                    <a:lumMod val="65000"/>
                    <a:lumOff val="35000"/>
                  </a:schemeClr>
                </a:solidFill>
              </a:rPr>
              <a:t> August  </a:t>
            </a:r>
            <a:r>
              <a:rPr lang="en-US">
                <a:solidFill>
                  <a:schemeClr val="tx1">
                    <a:lumMod val="65000"/>
                    <a:lumOff val="35000"/>
                  </a:schemeClr>
                </a:solidFill>
              </a:rPr>
              <a:t>12:30 to 14:00</a:t>
            </a:r>
            <a:endParaRPr lang="en-US">
              <a:solidFill>
                <a:schemeClr val="tx1">
                  <a:lumMod val="65000"/>
                  <a:lumOff val="35000"/>
                </a:schemeClr>
              </a:solidFill>
              <a:ea typeface="Calibri"/>
              <a:cs typeface="Calibri"/>
            </a:endParaRPr>
          </a:p>
          <a:p>
            <a:r>
              <a:rPr lang="en-US">
                <a:solidFill>
                  <a:schemeClr val="tx1">
                    <a:lumMod val="65000"/>
                    <a:lumOff val="35000"/>
                  </a:schemeClr>
                </a:solidFill>
              </a:rPr>
              <a:t>Application Clinic: Tuesday </a:t>
            </a:r>
            <a:r>
              <a:rPr lang="en-US" b="1">
                <a:solidFill>
                  <a:schemeClr val="tx1">
                    <a:lumMod val="65000"/>
                    <a:lumOff val="35000"/>
                  </a:schemeClr>
                </a:solidFill>
              </a:rPr>
              <a:t>20</a:t>
            </a:r>
            <a:r>
              <a:rPr lang="en-US" b="1" baseline="30000">
                <a:solidFill>
                  <a:schemeClr val="tx1">
                    <a:lumMod val="65000"/>
                    <a:lumOff val="35000"/>
                  </a:schemeClr>
                </a:solidFill>
              </a:rPr>
              <a:t>th</a:t>
            </a:r>
            <a:r>
              <a:rPr lang="en-US" b="1">
                <a:solidFill>
                  <a:schemeClr val="tx1">
                    <a:lumMod val="65000"/>
                    <a:lumOff val="35000"/>
                  </a:schemeClr>
                </a:solidFill>
              </a:rPr>
              <a:t> August </a:t>
            </a:r>
            <a:r>
              <a:rPr lang="en-US">
                <a:solidFill>
                  <a:schemeClr val="tx1">
                    <a:lumMod val="65000"/>
                    <a:lumOff val="35000"/>
                  </a:schemeClr>
                </a:solidFill>
              </a:rPr>
              <a:t>17:30 to 19:00</a:t>
            </a:r>
            <a:endParaRPr lang="en-US">
              <a:solidFill>
                <a:schemeClr val="tx1">
                  <a:lumMod val="65000"/>
                  <a:lumOff val="35000"/>
                </a:schemeClr>
              </a:solidFill>
              <a:ea typeface="Calibri"/>
              <a:cs typeface="Calibri"/>
            </a:endParaRPr>
          </a:p>
          <a:p>
            <a:endParaRPr lang="en-IE">
              <a:solidFill>
                <a:schemeClr val="tx1">
                  <a:lumMod val="65000"/>
                  <a:lumOff val="35000"/>
                </a:schemeClr>
              </a:solidFill>
            </a:endParaRPr>
          </a:p>
        </p:txBody>
      </p:sp>
    </p:spTree>
    <p:extLst>
      <p:ext uri="{BB962C8B-B14F-4D97-AF65-F5344CB8AC3E}">
        <p14:creationId xmlns:p14="http://schemas.microsoft.com/office/powerpoint/2010/main" val="4013293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FB74-4105-5FE4-0E0E-E537C2F4F29F}"/>
              </a:ext>
            </a:extLst>
          </p:cNvPr>
          <p:cNvSpPr>
            <a:spLocks noGrp="1"/>
          </p:cNvSpPr>
          <p:nvPr>
            <p:ph type="title"/>
          </p:nvPr>
        </p:nvSpPr>
        <p:spPr>
          <a:xfrm>
            <a:off x="243899" y="0"/>
            <a:ext cx="8555607" cy="835242"/>
          </a:xfrm>
        </p:spPr>
        <p:txBody>
          <a:bodyPr>
            <a:normAutofit/>
          </a:bodyPr>
          <a:lstStyle/>
          <a:p>
            <a:r>
              <a:rPr lang="en-US" sz="4000" b="1">
                <a:solidFill>
                  <a:srgbClr val="3A605C"/>
                </a:solidFill>
                <a:cs typeface="Calibri Light"/>
              </a:rPr>
              <a:t>Key Dates and Resources</a:t>
            </a:r>
          </a:p>
        </p:txBody>
      </p:sp>
      <p:sp>
        <p:nvSpPr>
          <p:cNvPr id="4" name="Text Placeholder 3">
            <a:extLst>
              <a:ext uri="{FF2B5EF4-FFF2-40B4-BE49-F238E27FC236}">
                <a16:creationId xmlns:a16="http://schemas.microsoft.com/office/drawing/2014/main" id="{28A9E3A7-AF3B-E35B-DB46-E7D06354D16B}"/>
              </a:ext>
            </a:extLst>
          </p:cNvPr>
          <p:cNvSpPr>
            <a:spLocks noGrp="1"/>
          </p:cNvSpPr>
          <p:nvPr>
            <p:ph type="body" sz="half" idx="2"/>
          </p:nvPr>
        </p:nvSpPr>
        <p:spPr>
          <a:xfrm>
            <a:off x="243899" y="990600"/>
            <a:ext cx="11869002" cy="5159551"/>
          </a:xfrm>
        </p:spPr>
        <p:txBody>
          <a:bodyPr vert="horz" lIns="91440" tIns="45720" rIns="91440" bIns="45720" rtlCol="0" anchor="t">
            <a:noAutofit/>
          </a:bodyPr>
          <a:lstStyle/>
          <a:p>
            <a:pPr marL="285750" indent="-285750">
              <a:buChar char="•"/>
            </a:pPr>
            <a:r>
              <a:rPr lang="en-US" sz="2800">
                <a:solidFill>
                  <a:schemeClr val="tx1">
                    <a:lumMod val="65000"/>
                    <a:lumOff val="35000"/>
                  </a:schemeClr>
                </a:solidFill>
                <a:cs typeface="Calibri"/>
              </a:rPr>
              <a:t>Today: Resources available: </a:t>
            </a:r>
            <a:r>
              <a:rPr lang="en-US" sz="2800">
                <a:cs typeface="Calibri"/>
                <a:hlinkClick r:id="rId2"/>
              </a:rPr>
              <a:t>gov.ie - Community </a:t>
            </a:r>
            <a:r>
              <a:rPr lang="en-US" sz="2800" err="1">
                <a:cs typeface="Calibri"/>
                <a:hlinkClick r:id="rId2"/>
              </a:rPr>
              <a:t>Centres</a:t>
            </a:r>
            <a:r>
              <a:rPr lang="en-US" sz="2800">
                <a:cs typeface="Calibri"/>
                <a:hlinkClick r:id="rId2"/>
              </a:rPr>
              <a:t> Investment Fund</a:t>
            </a:r>
            <a:endParaRPr lang="en-US" sz="2800">
              <a:cs typeface="Calibri"/>
            </a:endParaRPr>
          </a:p>
          <a:p>
            <a:pPr marL="285750" indent="-285750">
              <a:buChar char="•"/>
            </a:pPr>
            <a:endParaRPr lang="en-US" sz="2800">
              <a:solidFill>
                <a:schemeClr val="tx1">
                  <a:lumMod val="65000"/>
                  <a:lumOff val="35000"/>
                </a:schemeClr>
              </a:solidFill>
              <a:ea typeface="Calibri"/>
              <a:cs typeface="Calibri"/>
            </a:endParaRPr>
          </a:p>
          <a:p>
            <a:pPr marL="285750" indent="-285750">
              <a:buChar char="•"/>
            </a:pPr>
            <a:r>
              <a:rPr lang="en-US" sz="2800">
                <a:solidFill>
                  <a:schemeClr val="tx1">
                    <a:lumMod val="65000"/>
                    <a:lumOff val="35000"/>
                  </a:schemeClr>
                </a:solidFill>
                <a:cs typeface="Calibri"/>
              </a:rPr>
              <a:t>Register now!</a:t>
            </a:r>
          </a:p>
          <a:p>
            <a:endParaRPr lang="en-US" sz="2800">
              <a:solidFill>
                <a:schemeClr val="tx1">
                  <a:lumMod val="65000"/>
                  <a:lumOff val="35000"/>
                </a:schemeClr>
              </a:solidFill>
              <a:ea typeface="Calibri"/>
              <a:cs typeface="Calibri"/>
            </a:endParaRPr>
          </a:p>
          <a:p>
            <a:pPr marL="285750" indent="-285750">
              <a:buChar char="•"/>
            </a:pPr>
            <a:r>
              <a:rPr lang="en-US" sz="2800" b="1">
                <a:solidFill>
                  <a:schemeClr val="tx1">
                    <a:lumMod val="65000"/>
                    <a:lumOff val="35000"/>
                  </a:schemeClr>
                </a:solidFill>
                <a:cs typeface="Calibri"/>
              </a:rPr>
              <a:t>29 July</a:t>
            </a:r>
            <a:r>
              <a:rPr lang="en-US" sz="2800">
                <a:solidFill>
                  <a:schemeClr val="tx1">
                    <a:lumMod val="65000"/>
                    <a:lumOff val="35000"/>
                  </a:schemeClr>
                </a:solidFill>
                <a:cs typeface="Calibri"/>
              </a:rPr>
              <a:t>: Online application open</a:t>
            </a:r>
          </a:p>
          <a:p>
            <a:endParaRPr lang="en-US" sz="2800">
              <a:solidFill>
                <a:schemeClr val="tx1">
                  <a:lumMod val="65000"/>
                  <a:lumOff val="35000"/>
                </a:schemeClr>
              </a:solidFill>
              <a:ea typeface="Calibri"/>
              <a:cs typeface="Calibri"/>
            </a:endParaRPr>
          </a:p>
          <a:p>
            <a:pPr marL="285750" indent="-285750">
              <a:buChar char="•"/>
            </a:pPr>
            <a:r>
              <a:rPr lang="en-US" sz="2800" b="1">
                <a:solidFill>
                  <a:schemeClr val="tx1">
                    <a:lumMod val="65000"/>
                    <a:lumOff val="35000"/>
                  </a:schemeClr>
                </a:solidFill>
                <a:cs typeface="Calibri"/>
              </a:rPr>
              <a:t>29 August</a:t>
            </a:r>
            <a:r>
              <a:rPr lang="en-US" sz="2800">
                <a:solidFill>
                  <a:schemeClr val="tx1">
                    <a:lumMod val="65000"/>
                    <a:lumOff val="35000"/>
                  </a:schemeClr>
                </a:solidFill>
                <a:cs typeface="Calibri"/>
              </a:rPr>
              <a:t>: Submission deadline</a:t>
            </a:r>
            <a:endParaRPr lang="en-US" sz="2800">
              <a:solidFill>
                <a:schemeClr val="tx1">
                  <a:lumMod val="65000"/>
                  <a:lumOff val="35000"/>
                </a:schemeClr>
              </a:solidFill>
              <a:ea typeface="Calibri"/>
              <a:cs typeface="Calibri"/>
            </a:endParaRPr>
          </a:p>
          <a:p>
            <a:pPr marL="285750" indent="-285750">
              <a:buChar char="•"/>
            </a:pPr>
            <a:endParaRPr lang="en-US" sz="2800">
              <a:solidFill>
                <a:schemeClr val="tx1">
                  <a:lumMod val="65000"/>
                  <a:lumOff val="35000"/>
                </a:schemeClr>
              </a:solidFill>
              <a:ea typeface="Calibri"/>
              <a:cs typeface="Calibri"/>
            </a:endParaRPr>
          </a:p>
          <a:p>
            <a:pPr marL="285750" indent="-285750">
              <a:buChar char="•"/>
            </a:pPr>
            <a:r>
              <a:rPr lang="en-IE" sz="2800">
                <a:solidFill>
                  <a:schemeClr val="tx1">
                    <a:lumMod val="65000"/>
                    <a:lumOff val="35000"/>
                  </a:schemeClr>
                </a:solidFill>
                <a:ea typeface="Calibri"/>
                <a:cs typeface="Calibri"/>
              </a:rPr>
              <a:t>Specific queries: </a:t>
            </a:r>
            <a:r>
              <a:rPr lang="en-IE" sz="2800">
                <a:solidFill>
                  <a:srgbClr val="0070C0"/>
                </a:solidFill>
                <a:ea typeface="Calibri"/>
                <a:cs typeface="Calibri"/>
                <a:hlinkClick r:id="rId3">
                  <a:extLst>
                    <a:ext uri="{A12FA001-AC4F-418D-AE19-62706E023703}">
                      <ahyp:hlinkClr xmlns:ahyp="http://schemas.microsoft.com/office/drawing/2018/hyperlinkcolor" val="tx"/>
                    </a:ext>
                  </a:extLst>
                </a:hlinkClick>
              </a:rPr>
              <a:t>onlinesupport@pobal.ie</a:t>
            </a:r>
            <a:r>
              <a:rPr lang="en-IE" sz="2800">
                <a:solidFill>
                  <a:srgbClr val="0070C0"/>
                </a:solidFill>
                <a:ea typeface="Calibri"/>
                <a:cs typeface="Calibri"/>
              </a:rPr>
              <a:t>  </a:t>
            </a:r>
            <a:endParaRPr lang="en-US" sz="2800">
              <a:solidFill>
                <a:srgbClr val="0070C0"/>
              </a:solidFill>
              <a:ea typeface="Calibri"/>
              <a:cs typeface="Calibri"/>
            </a:endParaRPr>
          </a:p>
          <a:p>
            <a:endParaRPr lang="en-US" sz="1800">
              <a:ea typeface="Calibri"/>
              <a:cs typeface="Calibri"/>
            </a:endParaRPr>
          </a:p>
        </p:txBody>
      </p:sp>
      <p:pic>
        <p:nvPicPr>
          <p:cNvPr id="8" name="Picture 8" descr="Colored pins pinned on a calendar">
            <a:extLst>
              <a:ext uri="{FF2B5EF4-FFF2-40B4-BE49-F238E27FC236}">
                <a16:creationId xmlns:a16="http://schemas.microsoft.com/office/drawing/2014/main" id="{323DC7F5-7401-BA93-8371-D22206059922}"/>
              </a:ext>
            </a:extLst>
          </p:cNvPr>
          <p:cNvPicPr>
            <a:picLocks noGrp="1" noChangeAspect="1"/>
          </p:cNvPicPr>
          <p:nvPr>
            <p:ph type="pic" idx="1"/>
          </p:nvPr>
        </p:nvPicPr>
        <p:blipFill rotWithShape="1">
          <a:blip r:embed="rId4"/>
          <a:srcRect l="7769" r="7769"/>
          <a:stretch/>
        </p:blipFill>
        <p:spPr>
          <a:xfrm>
            <a:off x="8096250" y="1795611"/>
            <a:ext cx="3805478" cy="3706005"/>
          </a:xfrm>
        </p:spPr>
      </p:pic>
    </p:spTree>
    <p:extLst>
      <p:ext uri="{BB962C8B-B14F-4D97-AF65-F5344CB8AC3E}">
        <p14:creationId xmlns:p14="http://schemas.microsoft.com/office/powerpoint/2010/main" val="250498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2" y="2156835"/>
            <a:ext cx="10466728" cy="3865049"/>
          </a:xfrm>
        </p:spPr>
        <p:txBody>
          <a:bodyPr>
            <a:normAutofit fontScale="90000"/>
          </a:bodyPr>
          <a:lstStyle/>
          <a:p>
            <a:pPr algn="ctr"/>
            <a:br>
              <a:rPr lang="en-US">
                <a:ea typeface="Calibri Light"/>
                <a:cs typeface="Calibri Light"/>
              </a:rPr>
            </a:br>
            <a:br>
              <a:rPr lang="en-US">
                <a:ea typeface="Calibri Light"/>
                <a:cs typeface="Calibri Light"/>
              </a:rPr>
            </a:br>
            <a:br>
              <a:rPr lang="en-US">
                <a:ea typeface="Calibri Light"/>
                <a:cs typeface="Calibri Light"/>
              </a:rPr>
            </a:br>
            <a:r>
              <a:rPr lang="en-US">
                <a:ea typeface="Calibri Light"/>
                <a:cs typeface="Calibri Light"/>
              </a:rPr>
              <a:t>Thank you </a:t>
            </a:r>
            <a:br>
              <a:rPr lang="en-US">
                <a:ea typeface="Calibri Light"/>
                <a:cs typeface="Calibri Light"/>
              </a:rPr>
            </a:br>
            <a:br>
              <a:rPr lang="en-US"/>
            </a:br>
            <a:endParaRPr lang="en-US"/>
          </a:p>
        </p:txBody>
      </p:sp>
    </p:spTree>
    <p:extLst>
      <p:ext uri="{BB962C8B-B14F-4D97-AF65-F5344CB8AC3E}">
        <p14:creationId xmlns:p14="http://schemas.microsoft.com/office/powerpoint/2010/main" val="31733867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9E17-BA12-B634-2990-D00CFC45648E}"/>
              </a:ext>
            </a:extLst>
          </p:cNvPr>
          <p:cNvSpPr>
            <a:spLocks noGrp="1"/>
          </p:cNvSpPr>
          <p:nvPr>
            <p:ph type="title"/>
          </p:nvPr>
        </p:nvSpPr>
        <p:spPr>
          <a:xfrm>
            <a:off x="838200" y="85751"/>
            <a:ext cx="10515600" cy="845399"/>
          </a:xfrm>
        </p:spPr>
        <p:txBody>
          <a:bodyPr/>
          <a:lstStyle/>
          <a:p>
            <a:r>
              <a:rPr lang="en-US" b="1">
                <a:solidFill>
                  <a:srgbClr val="3A605C"/>
                </a:solidFill>
              </a:rPr>
              <a:t>Q&amp;A Function</a:t>
            </a:r>
          </a:p>
        </p:txBody>
      </p:sp>
      <p:sp>
        <p:nvSpPr>
          <p:cNvPr id="3" name="Content Placeholder 2">
            <a:extLst>
              <a:ext uri="{FF2B5EF4-FFF2-40B4-BE49-F238E27FC236}">
                <a16:creationId xmlns:a16="http://schemas.microsoft.com/office/drawing/2014/main" id="{F53126C5-BF4A-6C6C-E904-53914A01C35C}"/>
              </a:ext>
            </a:extLst>
          </p:cNvPr>
          <p:cNvSpPr>
            <a:spLocks noGrp="1"/>
          </p:cNvSpPr>
          <p:nvPr>
            <p:ph idx="1"/>
          </p:nvPr>
        </p:nvSpPr>
        <p:spPr>
          <a:xfrm>
            <a:off x="6332415" y="5807429"/>
            <a:ext cx="4288692" cy="584549"/>
          </a:xfrm>
        </p:spPr>
        <p:txBody>
          <a:bodyPr vert="horz" lIns="91440" tIns="45720" rIns="91440" bIns="45720" rtlCol="0" anchor="t">
            <a:normAutofit/>
          </a:bodyPr>
          <a:lstStyle/>
          <a:p>
            <a:r>
              <a:rPr lang="en-US">
                <a:ea typeface="Calibri"/>
                <a:cs typeface="Calibri"/>
              </a:rPr>
              <a:t> </a:t>
            </a:r>
            <a:r>
              <a:rPr lang="en-US">
                <a:ea typeface="Calibri"/>
                <a:cs typeface="Calibri"/>
                <a:hlinkClick r:id="rId2"/>
              </a:rPr>
              <a:t>onlinesupport@pobal.ie</a:t>
            </a:r>
            <a:r>
              <a:rPr lang="en-US">
                <a:ea typeface="Calibri"/>
                <a:cs typeface="Calibri"/>
              </a:rPr>
              <a:t> </a:t>
            </a:r>
            <a:endParaRPr lang="en-US"/>
          </a:p>
        </p:txBody>
      </p:sp>
      <p:pic>
        <p:nvPicPr>
          <p:cNvPr id="5" name="Picture 4" descr="A screenshot of a phone&#10;&#10;Description automatically generated">
            <a:extLst>
              <a:ext uri="{FF2B5EF4-FFF2-40B4-BE49-F238E27FC236}">
                <a16:creationId xmlns:a16="http://schemas.microsoft.com/office/drawing/2014/main" id="{B86FD6CC-5469-31CA-9A45-C616D61B4F49}"/>
              </a:ext>
            </a:extLst>
          </p:cNvPr>
          <p:cNvPicPr>
            <a:picLocks noChangeAspect="1"/>
          </p:cNvPicPr>
          <p:nvPr/>
        </p:nvPicPr>
        <p:blipFill>
          <a:blip r:embed="rId3"/>
          <a:stretch>
            <a:fillRect/>
          </a:stretch>
        </p:blipFill>
        <p:spPr>
          <a:xfrm>
            <a:off x="982454" y="2222664"/>
            <a:ext cx="4206961" cy="184133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861A307A-CAB9-799D-E5B9-550A7CED9874}"/>
              </a:ext>
            </a:extLst>
          </p:cNvPr>
          <p:cNvPicPr>
            <a:picLocks noChangeAspect="1"/>
          </p:cNvPicPr>
          <p:nvPr/>
        </p:nvPicPr>
        <p:blipFill>
          <a:blip r:embed="rId4"/>
          <a:stretch>
            <a:fillRect/>
          </a:stretch>
        </p:blipFill>
        <p:spPr>
          <a:xfrm>
            <a:off x="6096000" y="568691"/>
            <a:ext cx="4417404" cy="200001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5935227-9646-96F1-43D6-0D65F16596A3}"/>
              </a:ext>
            </a:extLst>
          </p:cNvPr>
          <p:cNvPicPr>
            <a:picLocks noChangeAspect="1"/>
          </p:cNvPicPr>
          <p:nvPr/>
        </p:nvPicPr>
        <p:blipFill>
          <a:blip r:embed="rId5"/>
          <a:stretch>
            <a:fillRect/>
          </a:stretch>
        </p:blipFill>
        <p:spPr>
          <a:xfrm>
            <a:off x="6096000" y="2568705"/>
            <a:ext cx="4417404" cy="2884004"/>
          </a:xfrm>
          <a:prstGeom prst="rect">
            <a:avLst/>
          </a:prstGeom>
        </p:spPr>
      </p:pic>
      <p:sp>
        <p:nvSpPr>
          <p:cNvPr id="4" name="Rectangle 3">
            <a:extLst>
              <a:ext uri="{FF2B5EF4-FFF2-40B4-BE49-F238E27FC236}">
                <a16:creationId xmlns:a16="http://schemas.microsoft.com/office/drawing/2014/main" id="{59A7E076-9FDA-D8CA-F79B-9D0ACDE716B2}"/>
              </a:ext>
            </a:extLst>
          </p:cNvPr>
          <p:cNvSpPr/>
          <p:nvPr/>
        </p:nvSpPr>
        <p:spPr>
          <a:xfrm>
            <a:off x="719015" y="2704123"/>
            <a:ext cx="437662" cy="52363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IE"/>
          </a:p>
        </p:txBody>
      </p:sp>
      <p:sp>
        <p:nvSpPr>
          <p:cNvPr id="7" name="Rectangle 6">
            <a:extLst>
              <a:ext uri="{FF2B5EF4-FFF2-40B4-BE49-F238E27FC236}">
                <a16:creationId xmlns:a16="http://schemas.microsoft.com/office/drawing/2014/main" id="{E8E4DA24-9F66-569C-8110-C8FD574875BC}"/>
              </a:ext>
            </a:extLst>
          </p:cNvPr>
          <p:cNvSpPr/>
          <p:nvPr/>
        </p:nvSpPr>
        <p:spPr>
          <a:xfrm>
            <a:off x="8476761" y="387980"/>
            <a:ext cx="437662" cy="52363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IE"/>
          </a:p>
        </p:txBody>
      </p:sp>
      <p:sp>
        <p:nvSpPr>
          <p:cNvPr id="9" name="Rectangle 8">
            <a:extLst>
              <a:ext uri="{FF2B5EF4-FFF2-40B4-BE49-F238E27FC236}">
                <a16:creationId xmlns:a16="http://schemas.microsoft.com/office/drawing/2014/main" id="{C36D203F-170C-4C1D-2F6D-B0CFA50CD659}"/>
              </a:ext>
            </a:extLst>
          </p:cNvPr>
          <p:cNvSpPr/>
          <p:nvPr/>
        </p:nvSpPr>
        <p:spPr>
          <a:xfrm>
            <a:off x="5877169" y="3167184"/>
            <a:ext cx="437662" cy="52363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IE"/>
          </a:p>
        </p:txBody>
      </p:sp>
      <p:sp>
        <p:nvSpPr>
          <p:cNvPr id="10" name="Rectangle 9">
            <a:extLst>
              <a:ext uri="{FF2B5EF4-FFF2-40B4-BE49-F238E27FC236}">
                <a16:creationId xmlns:a16="http://schemas.microsoft.com/office/drawing/2014/main" id="{9AE0A84E-A3DB-0618-A0B2-940F34EC9FB0}"/>
              </a:ext>
            </a:extLst>
          </p:cNvPr>
          <p:cNvSpPr/>
          <p:nvPr/>
        </p:nvSpPr>
        <p:spPr>
          <a:xfrm>
            <a:off x="7194061" y="1960848"/>
            <a:ext cx="437662" cy="52363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IE"/>
          </a:p>
        </p:txBody>
      </p:sp>
      <p:sp>
        <p:nvSpPr>
          <p:cNvPr id="11" name="Rectangle 10">
            <a:extLst>
              <a:ext uri="{FF2B5EF4-FFF2-40B4-BE49-F238E27FC236}">
                <a16:creationId xmlns:a16="http://schemas.microsoft.com/office/drawing/2014/main" id="{F8EF55B1-018C-B4B6-8AC9-62AE2658ACC1}"/>
              </a:ext>
            </a:extLst>
          </p:cNvPr>
          <p:cNvSpPr/>
          <p:nvPr/>
        </p:nvSpPr>
        <p:spPr>
          <a:xfrm>
            <a:off x="9054123" y="4695091"/>
            <a:ext cx="437662" cy="52363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endParaRPr lang="en-IE"/>
          </a:p>
        </p:txBody>
      </p:sp>
    </p:spTree>
    <p:extLst>
      <p:ext uri="{BB962C8B-B14F-4D97-AF65-F5344CB8AC3E}">
        <p14:creationId xmlns:p14="http://schemas.microsoft.com/office/powerpoint/2010/main" val="168341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26430" y="875434"/>
            <a:ext cx="11366115" cy="43465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endParaRPr lang="en-IE" sz="2400"/>
          </a:p>
          <a:p>
            <a:pPr>
              <a:spcBef>
                <a:spcPts val="2400"/>
              </a:spcBef>
            </a:pPr>
            <a:r>
              <a:rPr lang="en-IE" sz="2400">
                <a:solidFill>
                  <a:schemeClr val="tx1">
                    <a:lumMod val="65000"/>
                    <a:lumOff val="35000"/>
                  </a:schemeClr>
                </a:solidFill>
              </a:rPr>
              <a:t>Minister Humphreys has secured €20m in capital funding in 2024 to improve our Community Centres.</a:t>
            </a:r>
            <a:endParaRPr lang="en-IE" sz="2400">
              <a:solidFill>
                <a:schemeClr val="tx1">
                  <a:lumMod val="65000"/>
                  <a:lumOff val="35000"/>
                </a:schemeClr>
              </a:solidFill>
              <a:cs typeface="Calibri"/>
            </a:endParaRPr>
          </a:p>
          <a:p>
            <a:pPr>
              <a:spcBef>
                <a:spcPts val="2400"/>
              </a:spcBef>
            </a:pPr>
            <a:r>
              <a:rPr lang="en-IE" sz="2400">
                <a:solidFill>
                  <a:schemeClr val="tx1">
                    <a:lumMod val="65000"/>
                    <a:lumOff val="35000"/>
                  </a:schemeClr>
                </a:solidFill>
              </a:rPr>
              <a:t>This fund will cover the </a:t>
            </a:r>
            <a:r>
              <a:rPr lang="en-IE" sz="2400" b="1">
                <a:solidFill>
                  <a:schemeClr val="tx1">
                    <a:lumMod val="65000"/>
                    <a:lumOff val="35000"/>
                  </a:schemeClr>
                </a:solidFill>
              </a:rPr>
              <a:t>upgrade</a:t>
            </a:r>
            <a:r>
              <a:rPr lang="en-IE" sz="2400">
                <a:solidFill>
                  <a:schemeClr val="tx1">
                    <a:lumMod val="65000"/>
                    <a:lumOff val="35000"/>
                  </a:schemeClr>
                </a:solidFill>
              </a:rPr>
              <a:t> and </a:t>
            </a:r>
            <a:r>
              <a:rPr lang="en-IE" sz="2400" b="1">
                <a:solidFill>
                  <a:schemeClr val="tx1">
                    <a:lumMod val="65000"/>
                    <a:lumOff val="35000"/>
                  </a:schemeClr>
                </a:solidFill>
              </a:rPr>
              <a:t>refurbishmen</a:t>
            </a:r>
            <a:r>
              <a:rPr lang="en-IE" sz="2400">
                <a:solidFill>
                  <a:schemeClr val="tx1">
                    <a:lumMod val="65000"/>
                    <a:lumOff val="35000"/>
                  </a:schemeClr>
                </a:solidFill>
              </a:rPr>
              <a:t>t of community buildings.</a:t>
            </a:r>
            <a:endParaRPr lang="en-IE" sz="2400">
              <a:solidFill>
                <a:schemeClr val="tx1">
                  <a:lumMod val="65000"/>
                  <a:lumOff val="35000"/>
                </a:schemeClr>
              </a:solidFill>
              <a:cs typeface="Calibri"/>
            </a:endParaRPr>
          </a:p>
          <a:p>
            <a:pPr>
              <a:spcBef>
                <a:spcPts val="2400"/>
              </a:spcBef>
            </a:pPr>
            <a:r>
              <a:rPr lang="en-IE" sz="2400">
                <a:solidFill>
                  <a:schemeClr val="tx1">
                    <a:lumMod val="65000"/>
                    <a:lumOff val="35000"/>
                  </a:schemeClr>
                </a:solidFill>
              </a:rPr>
              <a:t>This is an investment in both rural and urban communities across the Country.</a:t>
            </a:r>
            <a:endParaRPr lang="en-IE" sz="2400">
              <a:solidFill>
                <a:schemeClr val="tx1">
                  <a:lumMod val="65000"/>
                  <a:lumOff val="35000"/>
                </a:schemeClr>
              </a:solidFill>
              <a:cs typeface="Calibri"/>
            </a:endParaRPr>
          </a:p>
          <a:p>
            <a:pPr marL="0" indent="0">
              <a:spcBef>
                <a:spcPts val="2400"/>
              </a:spcBef>
              <a:buNone/>
            </a:pPr>
            <a:endParaRPr lang="en-IE" sz="2400"/>
          </a:p>
        </p:txBody>
      </p:sp>
      <p:sp>
        <p:nvSpPr>
          <p:cNvPr id="2" name="Title 1"/>
          <p:cNvSpPr>
            <a:spLocks noGrp="1"/>
          </p:cNvSpPr>
          <p:nvPr>
            <p:ph type="title"/>
          </p:nvPr>
        </p:nvSpPr>
        <p:spPr>
          <a:xfrm>
            <a:off x="529605" y="163397"/>
            <a:ext cx="10615352" cy="1430424"/>
          </a:xfrm>
        </p:spPr>
        <p:txBody>
          <a:bodyPr>
            <a:noAutofit/>
          </a:bodyPr>
          <a:lstStyle/>
          <a:p>
            <a:r>
              <a:rPr lang="en-IE" b="1">
                <a:solidFill>
                  <a:srgbClr val="3A605C"/>
                </a:solidFill>
              </a:rPr>
              <a:t>Community Centres Investment Fund 2024</a:t>
            </a:r>
            <a:endParaRPr lang="en-IE" b="1">
              <a:solidFill>
                <a:srgbClr val="3A605C"/>
              </a:solidFill>
              <a:cs typeface="Calibri Light"/>
            </a:endParaRPr>
          </a:p>
        </p:txBody>
      </p:sp>
      <p:pic>
        <p:nvPicPr>
          <p:cNvPr id="6" name="Picture 5"/>
          <p:cNvPicPr>
            <a:picLocks noChangeAspect="1"/>
          </p:cNvPicPr>
          <p:nvPr/>
        </p:nvPicPr>
        <p:blipFill>
          <a:blip r:embed="rId2"/>
          <a:stretch>
            <a:fillRect/>
          </a:stretch>
        </p:blipFill>
        <p:spPr>
          <a:xfrm>
            <a:off x="3165505" y="4107751"/>
            <a:ext cx="2588129" cy="1699713"/>
          </a:xfrm>
          <a:prstGeom prst="rect">
            <a:avLst/>
          </a:prstGeom>
        </p:spPr>
      </p:pic>
      <p:pic>
        <p:nvPicPr>
          <p:cNvPr id="7" name="Picture 6"/>
          <p:cNvPicPr>
            <a:picLocks noChangeAspect="1"/>
          </p:cNvPicPr>
          <p:nvPr/>
        </p:nvPicPr>
        <p:blipFill>
          <a:blip r:embed="rId3"/>
          <a:stretch>
            <a:fillRect/>
          </a:stretch>
        </p:blipFill>
        <p:spPr>
          <a:xfrm>
            <a:off x="6390427" y="4147856"/>
            <a:ext cx="2139773" cy="1612787"/>
          </a:xfrm>
          <a:prstGeom prst="rect">
            <a:avLst/>
          </a:prstGeom>
        </p:spPr>
      </p:pic>
    </p:spTree>
    <p:extLst>
      <p:ext uri="{BB962C8B-B14F-4D97-AF65-F5344CB8AC3E}">
        <p14:creationId xmlns:p14="http://schemas.microsoft.com/office/powerpoint/2010/main" val="222476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691" y="195708"/>
            <a:ext cx="8596668" cy="932121"/>
          </a:xfrm>
        </p:spPr>
        <p:txBody>
          <a:bodyPr>
            <a:normAutofit/>
          </a:bodyPr>
          <a:lstStyle/>
          <a:p>
            <a:r>
              <a:rPr lang="en-IE" sz="4000" b="1">
                <a:solidFill>
                  <a:srgbClr val="3A605C"/>
                </a:solidFill>
              </a:rPr>
              <a:t>Aim of the fund and grants available</a:t>
            </a:r>
            <a:endParaRPr lang="en-IE" sz="4000" b="1">
              <a:solidFill>
                <a:srgbClr val="3A605C"/>
              </a:solidFill>
              <a:cs typeface="Calibri Light"/>
            </a:endParaRPr>
          </a:p>
        </p:txBody>
      </p:sp>
      <p:sp>
        <p:nvSpPr>
          <p:cNvPr id="3" name="Content Placeholder 2"/>
          <p:cNvSpPr>
            <a:spLocks noGrp="1"/>
          </p:cNvSpPr>
          <p:nvPr>
            <p:ph idx="1"/>
          </p:nvPr>
        </p:nvSpPr>
        <p:spPr>
          <a:xfrm>
            <a:off x="660335" y="1542696"/>
            <a:ext cx="10870141" cy="4372050"/>
          </a:xfrm>
        </p:spPr>
        <p:txBody>
          <a:bodyPr vert="horz" lIns="91440" tIns="45720" rIns="91440" bIns="45720" rtlCol="0" anchor="t">
            <a:normAutofit/>
          </a:bodyPr>
          <a:lstStyle/>
          <a:p>
            <a:pPr marL="0" indent="0" algn="ctr">
              <a:buNone/>
            </a:pPr>
            <a:r>
              <a:rPr lang="en-IE">
                <a:solidFill>
                  <a:schemeClr val="bg2">
                    <a:lumMod val="50000"/>
                  </a:schemeClr>
                </a:solidFill>
              </a:rPr>
              <a:t> </a:t>
            </a:r>
            <a:r>
              <a:rPr lang="en-IE" sz="2600" b="1" i="1">
                <a:solidFill>
                  <a:schemeClr val="tx1">
                    <a:lumMod val="65000"/>
                    <a:lumOff val="35000"/>
                  </a:schemeClr>
                </a:solidFill>
              </a:rPr>
              <a:t>To deliver high quality capital projects for Community Centres that will benefit local communities </a:t>
            </a:r>
            <a:r>
              <a:rPr lang="en-IE" sz="2600" i="1">
                <a:solidFill>
                  <a:schemeClr val="tx1">
                    <a:lumMod val="65000"/>
                    <a:lumOff val="35000"/>
                  </a:schemeClr>
                </a:solidFill>
              </a:rPr>
              <a:t> </a:t>
            </a:r>
            <a:endParaRPr lang="en-IE" sz="2600" i="1">
              <a:solidFill>
                <a:schemeClr val="tx1">
                  <a:lumMod val="65000"/>
                  <a:lumOff val="35000"/>
                </a:schemeClr>
              </a:solidFill>
              <a:cs typeface="Calibri"/>
            </a:endParaRPr>
          </a:p>
          <a:p>
            <a:pPr marL="0" indent="0" algn="ctr">
              <a:buNone/>
            </a:pPr>
            <a:endParaRPr lang="en-IE" sz="1000" i="1">
              <a:solidFill>
                <a:schemeClr val="tx1">
                  <a:lumMod val="65000"/>
                  <a:lumOff val="35000"/>
                </a:schemeClr>
              </a:solidFill>
              <a:cs typeface="Calibri"/>
            </a:endParaRPr>
          </a:p>
          <a:p>
            <a:pPr marL="0" indent="0">
              <a:buNone/>
            </a:pPr>
            <a:endParaRPr lang="en-IE" sz="1200" b="1">
              <a:solidFill>
                <a:schemeClr val="tx1">
                  <a:lumMod val="65000"/>
                  <a:lumOff val="35000"/>
                </a:schemeClr>
              </a:solidFill>
              <a:cs typeface="Calibri"/>
            </a:endParaRPr>
          </a:p>
          <a:p>
            <a:pPr marL="0" indent="0">
              <a:buNone/>
            </a:pPr>
            <a:r>
              <a:rPr lang="en-IE" sz="2600" b="1">
                <a:solidFill>
                  <a:schemeClr val="tx1">
                    <a:lumMod val="65000"/>
                    <a:lumOff val="35000"/>
                  </a:schemeClr>
                </a:solidFill>
              </a:rPr>
              <a:t>Grants Available:</a:t>
            </a:r>
            <a:endParaRPr lang="en-IE" sz="2600">
              <a:solidFill>
                <a:schemeClr val="tx1">
                  <a:lumMod val="65000"/>
                  <a:lumOff val="35000"/>
                </a:schemeClr>
              </a:solidFill>
              <a:cs typeface="Calibri"/>
            </a:endParaRPr>
          </a:p>
          <a:p>
            <a:pPr>
              <a:spcBef>
                <a:spcPts val="2400"/>
              </a:spcBef>
            </a:pPr>
            <a:r>
              <a:rPr lang="en-IE" sz="2600" b="1">
                <a:solidFill>
                  <a:schemeClr val="tx1">
                    <a:lumMod val="65000"/>
                    <a:lumOff val="35000"/>
                  </a:schemeClr>
                </a:solidFill>
              </a:rPr>
              <a:t>Category 1:</a:t>
            </a:r>
            <a:r>
              <a:rPr lang="en-IE" sz="2600">
                <a:solidFill>
                  <a:schemeClr val="tx1">
                    <a:lumMod val="65000"/>
                    <a:lumOff val="35000"/>
                  </a:schemeClr>
                </a:solidFill>
              </a:rPr>
              <a:t> Small scale projects - Grants from: €10,000 to €25,000 </a:t>
            </a:r>
            <a:endParaRPr lang="en-IE" sz="2600">
              <a:solidFill>
                <a:schemeClr val="tx1">
                  <a:lumMod val="65000"/>
                  <a:lumOff val="35000"/>
                </a:schemeClr>
              </a:solidFill>
              <a:cs typeface="Calibri"/>
            </a:endParaRPr>
          </a:p>
          <a:p>
            <a:pPr>
              <a:spcBef>
                <a:spcPts val="2400"/>
              </a:spcBef>
            </a:pPr>
            <a:r>
              <a:rPr lang="en-IE" sz="2600" b="1">
                <a:solidFill>
                  <a:schemeClr val="tx1">
                    <a:lumMod val="65000"/>
                    <a:lumOff val="35000"/>
                  </a:schemeClr>
                </a:solidFill>
              </a:rPr>
              <a:t>Category 2:</a:t>
            </a:r>
            <a:r>
              <a:rPr lang="en-IE" sz="2600">
                <a:solidFill>
                  <a:schemeClr val="tx1">
                    <a:lumMod val="65000"/>
                    <a:lumOff val="35000"/>
                  </a:schemeClr>
                </a:solidFill>
              </a:rPr>
              <a:t> Larger scale projects - Grants from €25,001 to €100,000</a:t>
            </a:r>
            <a:endParaRPr lang="en-IE" sz="1200">
              <a:solidFill>
                <a:schemeClr val="tx1">
                  <a:lumMod val="65000"/>
                  <a:lumOff val="35000"/>
                </a:schemeClr>
              </a:solidFill>
              <a:cs typeface="Calibri"/>
            </a:endParaRPr>
          </a:p>
          <a:p>
            <a:pPr marL="0" indent="0">
              <a:spcBef>
                <a:spcPts val="2400"/>
              </a:spcBef>
              <a:buNone/>
            </a:pPr>
            <a:endParaRPr lang="en-IE" sz="2600">
              <a:cs typeface="Calibri"/>
            </a:endParaRPr>
          </a:p>
          <a:p>
            <a:endParaRPr lang="en-IE" sz="1900"/>
          </a:p>
        </p:txBody>
      </p:sp>
    </p:spTree>
    <p:extLst>
      <p:ext uri="{BB962C8B-B14F-4D97-AF65-F5344CB8AC3E}">
        <p14:creationId xmlns:p14="http://schemas.microsoft.com/office/powerpoint/2010/main" val="1745901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02189" y="1284473"/>
            <a:ext cx="11040623" cy="44832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b="1">
                <a:solidFill>
                  <a:schemeClr val="tx1">
                    <a:lumMod val="65000"/>
                    <a:lumOff val="35000"/>
                  </a:schemeClr>
                </a:solidFill>
                <a:ea typeface="+mn-lt"/>
                <a:cs typeface="+mn-lt"/>
              </a:rPr>
              <a:t>Funding is available for capital works such as:</a:t>
            </a:r>
            <a:endParaRPr lang="en-IE" sz="2400" b="1">
              <a:solidFill>
                <a:schemeClr val="tx1">
                  <a:lumMod val="65000"/>
                  <a:lumOff val="35000"/>
                </a:schemeClr>
              </a:solidFill>
              <a:cs typeface="Calibri" panose="020F0502020204030204"/>
            </a:endParaRPr>
          </a:p>
          <a:p>
            <a:pPr marL="0" indent="0">
              <a:buNone/>
            </a:pPr>
            <a:endParaRPr lang="en-IE" sz="2400" b="1">
              <a:solidFill>
                <a:schemeClr val="tx1">
                  <a:lumMod val="65000"/>
                  <a:lumOff val="35000"/>
                </a:schemeClr>
              </a:solidFill>
              <a:ea typeface="+mn-lt"/>
              <a:cs typeface="+mn-lt"/>
            </a:endParaRPr>
          </a:p>
          <a:p>
            <a:pPr>
              <a:lnSpc>
                <a:spcPct val="110000"/>
              </a:lnSpc>
              <a:spcBef>
                <a:spcPts val="600"/>
              </a:spcBef>
            </a:pPr>
            <a:r>
              <a:rPr lang="en-IE" sz="2400">
                <a:solidFill>
                  <a:schemeClr val="tx1">
                    <a:lumMod val="65000"/>
                    <a:lumOff val="35000"/>
                  </a:schemeClr>
                </a:solidFill>
                <a:ea typeface="+mn-lt"/>
                <a:cs typeface="+mn-lt"/>
              </a:rPr>
              <a:t>Costs associated with building/renovation works.</a:t>
            </a:r>
          </a:p>
          <a:p>
            <a:pPr>
              <a:lnSpc>
                <a:spcPct val="110000"/>
              </a:lnSpc>
              <a:spcBef>
                <a:spcPts val="600"/>
              </a:spcBef>
            </a:pPr>
            <a:r>
              <a:rPr lang="en-IE" sz="2400">
                <a:solidFill>
                  <a:schemeClr val="tx1">
                    <a:lumMod val="65000"/>
                    <a:lumOff val="35000"/>
                  </a:schemeClr>
                </a:solidFill>
                <a:ea typeface="+mn-lt"/>
                <a:cs typeface="+mn-lt"/>
              </a:rPr>
              <a:t>Works to improve communal facilities such as kitchen and toilet facilities.</a:t>
            </a:r>
            <a:endParaRPr lang="en-IE" sz="2400">
              <a:solidFill>
                <a:schemeClr val="tx1">
                  <a:lumMod val="65000"/>
                  <a:lumOff val="35000"/>
                </a:schemeClr>
              </a:solidFill>
              <a:ea typeface="Calibri"/>
              <a:cs typeface="Calibri"/>
            </a:endParaRPr>
          </a:p>
          <a:p>
            <a:pPr>
              <a:lnSpc>
                <a:spcPct val="110000"/>
              </a:lnSpc>
              <a:spcBef>
                <a:spcPts val="600"/>
              </a:spcBef>
            </a:pPr>
            <a:r>
              <a:rPr lang="en-IE" sz="2400">
                <a:solidFill>
                  <a:schemeClr val="tx1">
                    <a:lumMod val="65000"/>
                    <a:lumOff val="35000"/>
                  </a:schemeClr>
                </a:solidFill>
                <a:ea typeface="+mn-lt"/>
                <a:cs typeface="+mn-lt"/>
              </a:rPr>
              <a:t>Retrofitting/energy upgrade projects that improve the usability or longevity of the facility and reduce energy bills.</a:t>
            </a:r>
          </a:p>
          <a:p>
            <a:pPr>
              <a:lnSpc>
                <a:spcPct val="110000"/>
              </a:lnSpc>
              <a:spcBef>
                <a:spcPts val="600"/>
              </a:spcBef>
            </a:pPr>
            <a:r>
              <a:rPr lang="en-IE" sz="2400">
                <a:solidFill>
                  <a:schemeClr val="tx1">
                    <a:lumMod val="65000"/>
                    <a:lumOff val="35000"/>
                  </a:schemeClr>
                </a:solidFill>
                <a:ea typeface="+mn-lt"/>
                <a:cs typeface="+mn-lt"/>
              </a:rPr>
              <a:t>Upgrades to lighting systems and stage areas.</a:t>
            </a:r>
            <a:endParaRPr lang="en-IE" sz="2400">
              <a:solidFill>
                <a:schemeClr val="tx1">
                  <a:lumMod val="65000"/>
                  <a:lumOff val="35000"/>
                </a:schemeClr>
              </a:solidFill>
              <a:ea typeface="Calibri"/>
              <a:cs typeface="Calibri"/>
            </a:endParaRPr>
          </a:p>
          <a:p>
            <a:pPr>
              <a:lnSpc>
                <a:spcPct val="110000"/>
              </a:lnSpc>
              <a:spcBef>
                <a:spcPts val="600"/>
              </a:spcBef>
            </a:pPr>
            <a:r>
              <a:rPr lang="en-IE" sz="2400">
                <a:solidFill>
                  <a:schemeClr val="tx1">
                    <a:lumMod val="65000"/>
                    <a:lumOff val="35000"/>
                  </a:schemeClr>
                </a:solidFill>
                <a:cs typeface="Calibri"/>
              </a:rPr>
              <a:t>Works to address safety concerns, including upgrades to meet fire/ building regulations.</a:t>
            </a:r>
          </a:p>
          <a:p>
            <a:pPr marL="0" indent="0">
              <a:spcBef>
                <a:spcPts val="2400"/>
              </a:spcBef>
              <a:buNone/>
            </a:pPr>
            <a:endParaRPr lang="en-IE" sz="2400">
              <a:cs typeface="Calibri"/>
            </a:endParaRPr>
          </a:p>
          <a:p>
            <a:pPr>
              <a:spcBef>
                <a:spcPts val="2400"/>
              </a:spcBef>
            </a:pPr>
            <a:endParaRPr lang="en-IE" sz="2400">
              <a:cs typeface="Calibri"/>
            </a:endParaRPr>
          </a:p>
          <a:p>
            <a:pPr>
              <a:spcBef>
                <a:spcPts val="2400"/>
              </a:spcBef>
            </a:pPr>
            <a:endParaRPr lang="en-IE" sz="2400">
              <a:cs typeface="Calibri"/>
            </a:endParaRPr>
          </a:p>
        </p:txBody>
      </p:sp>
      <p:sp>
        <p:nvSpPr>
          <p:cNvPr id="2" name="Title 1"/>
          <p:cNvSpPr>
            <a:spLocks noGrp="1"/>
          </p:cNvSpPr>
          <p:nvPr>
            <p:ph type="title"/>
          </p:nvPr>
        </p:nvSpPr>
        <p:spPr>
          <a:xfrm>
            <a:off x="529605" y="-1360"/>
            <a:ext cx="11538218" cy="1430424"/>
          </a:xfrm>
        </p:spPr>
        <p:txBody>
          <a:bodyPr>
            <a:noAutofit/>
          </a:bodyPr>
          <a:lstStyle/>
          <a:p>
            <a:r>
              <a:rPr lang="en-IE" b="1">
                <a:solidFill>
                  <a:srgbClr val="3A605C"/>
                </a:solidFill>
              </a:rPr>
              <a:t>What the new fund covers     </a:t>
            </a:r>
            <a:r>
              <a:rPr lang="en-IE" sz="3200" b="1">
                <a:solidFill>
                  <a:srgbClr val="3A605C"/>
                </a:solidFill>
              </a:rPr>
              <a:t>(Page 1 of 2)</a:t>
            </a:r>
            <a:endParaRPr lang="en-IE" sz="3200" b="1">
              <a:solidFill>
                <a:srgbClr val="3A605C"/>
              </a:solidFill>
              <a:cs typeface="Calibri Light"/>
            </a:endParaRPr>
          </a:p>
        </p:txBody>
      </p:sp>
    </p:spTree>
    <p:extLst>
      <p:ext uri="{BB962C8B-B14F-4D97-AF65-F5344CB8AC3E}">
        <p14:creationId xmlns:p14="http://schemas.microsoft.com/office/powerpoint/2010/main" val="3922774470"/>
      </p:ext>
    </p:extLst>
  </p:cSld>
  <p:clrMapOvr>
    <a:masterClrMapping/>
  </p:clrMapOvr>
</p:sld>
</file>

<file path=ppt/theme/theme1.xml><?xml version="1.0" encoding="utf-8"?>
<a:theme xmlns:a="http://schemas.openxmlformats.org/drawingml/2006/main" name="DRCD PPT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e-Application Resource (SIE Customer and User Supports)" ma:contentTypeID="0x0101007FB53625C47F59468853ACBAF14979CC002E89C95C190BD041A2E0A85FE200DA5C" ma:contentTypeVersion="25" ma:contentTypeDescription="" ma:contentTypeScope="" ma:versionID="737381cb816b3f814dc6ddcb082da97e">
  <xsd:schema xmlns:xsd="http://www.w3.org/2001/XMLSchema" xmlns:xs="http://www.w3.org/2001/XMLSchema" xmlns:p="http://schemas.microsoft.com/office/2006/metadata/properties" xmlns:ns2="68f3c036-d210-4b0f-ba93-ce5ec01b2d57" targetNamespace="http://schemas.microsoft.com/office/2006/metadata/properties" ma:root="true" ma:fieldsID="3c53b4a89d0123bad6619ccdeadf3772" ns2:_="">
    <xsd:import namespace="68f3c036-d210-4b0f-ba93-ce5ec01b2d57"/>
    <xsd:element name="properties">
      <xsd:complexType>
        <xsd:sequence>
          <xsd:element name="documentManagement">
            <xsd:complexType>
              <xsd:all>
                <xsd:element ref="ns2:Category_x0020_-_x0020_Pre-Application_x0020_Resource_x0020__x0028_SIE_x0020_Case_x0020_Mgmt._x0029_" minOccurs="0"/>
                <xsd:element ref="ns2:Year" minOccurs="0"/>
                <xsd:element ref="ns2:f2b3598f630f47be806f239142fe904f"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f3c036-d210-4b0f-ba93-ce5ec01b2d57" elementFormDefault="qualified">
    <xsd:import namespace="http://schemas.microsoft.com/office/2006/documentManagement/types"/>
    <xsd:import namespace="http://schemas.microsoft.com/office/infopath/2007/PartnerControls"/>
    <xsd:element name="Category_x0020_-_x0020_Pre-Application_x0020_Resource_x0020__x0028_SIE_x0020_Case_x0020_Mgmt._x0029_" ma:index="1" nillable="true" ma:displayName="Category - Pre-Application Resource (Customer and User Supports)" ma:format="Dropdown" ma:internalName="Category_x0020__x002d__x0020_Pre_x002d_Application_x0020_Resource_x0020__x0028_SIE_x0020_Case_x0020_Mgmt_x002e__x0029_" ma:readOnly="false">
      <xsd:simpleType>
        <xsd:restriction base="dms:Choice">
          <xsd:enumeration value="Advertise Call"/>
          <xsd:enumeration value="Application Form"/>
          <xsd:enumeration value="Guidance (Application)"/>
          <xsd:enumeration value="Helpdesk Support"/>
          <xsd:enumeration value="Translation"/>
          <xsd:enumeration value="Webpage"/>
        </xsd:restriction>
      </xsd:simpleType>
    </xsd:element>
    <xsd:element name="Year" ma:index="3" nillable="true" ma:displayName="Year" ma:default="2023" ma:format="Dropdown" ma:internalName="Year">
      <xsd:simpleType>
        <xsd:restriction base="dms:Choice">
          <xsd:enumeration value="2019"/>
          <xsd:enumeration value="2020"/>
          <xsd:enumeration value="2021"/>
          <xsd:enumeration value="2022"/>
          <xsd:enumeration value="2023"/>
          <xsd:enumeration value="2024"/>
          <xsd:enumeration value="2025"/>
          <xsd:enumeration value="2026"/>
        </xsd:restriction>
      </xsd:simpleType>
    </xsd:element>
    <xsd:element name="f2b3598f630f47be806f239142fe904f" ma:index="10" ma:taxonomy="true" ma:internalName="f2b3598f630f47be806f239142fe904f" ma:taxonomyFieldName="Programme" ma:displayName="Programme" ma:default="" ma:fieldId="{f2b3598f-630f-47be-806f-239142fe904f}" ma:sspId="6599884a-9c1f-4bae-a2b0-2036431d251b" ma:termSetId="983a9eb5-50dc-4390-a659-cf02bf803543"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391fa66e-2cc7-46ed-b4b7-4042798a1a7a}" ma:internalName="TaxCatchAll" ma:showField="CatchAllData" ma:web="7586f1eb-f62c-47ba-9874-79ded2b2f084">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391fa66e-2cc7-46ed-b4b7-4042798a1a7a}" ma:internalName="TaxCatchAllLabel" ma:readOnly="true" ma:showField="CatchAllDataLabel" ma:web="7586f1eb-f62c-47ba-9874-79ded2b2f0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599884a-9c1f-4bae-a2b0-2036431d251b" ContentTypeId="0x0101007FB53625C47F59468853ACBAF14979CC"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ategory_x0020_-_x0020_Pre-Application_x0020_Resource_x0020__x0028_SIE_x0020_Case_x0020_Mgmt._x0029_ xmlns="68f3c036-d210-4b0f-ba93-ce5ec01b2d57">Guidance (Application)</Category_x0020_-_x0020_Pre-Application_x0020_Resource_x0020__x0028_SIE_x0020_Case_x0020_Mgmt._x0029_>
    <Year xmlns="68f3c036-d210-4b0f-ba93-ce5ec01b2d57">2022</Year>
    <TaxCatchAll xmlns="68f3c036-d210-4b0f-ba93-ce5ec01b2d57">
      <Value>3</Value>
    </TaxCatchAll>
    <f2b3598f630f47be806f239142fe904f xmlns="68f3c036-d210-4b0f-ba93-ce5ec01b2d57">
      <Terms xmlns="http://schemas.microsoft.com/office/infopath/2007/PartnerControls">
        <TermInfo xmlns="http://schemas.microsoft.com/office/infopath/2007/PartnerControls">
          <TermName xmlns="http://schemas.microsoft.com/office/infopath/2007/PartnerControls">Community Centres Investment Fund</TermName>
          <TermId xmlns="http://schemas.microsoft.com/office/infopath/2007/PartnerControls">d8debf40-1d94-4aa3-9a6d-6f944fdec587</TermId>
        </TermInfo>
      </Terms>
    </f2b3598f630f47be806f239142fe904f>
  </documentManagement>
</p:properties>
</file>

<file path=customXml/itemProps1.xml><?xml version="1.0" encoding="utf-8"?>
<ds:datastoreItem xmlns:ds="http://schemas.openxmlformats.org/officeDocument/2006/customXml" ds:itemID="{85D9F689-C390-48A9-AB33-EBA722E8563B}">
  <ds:schemaRefs>
    <ds:schemaRef ds:uri="68f3c036-d210-4b0f-ba93-ce5ec01b2d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100CCAD-DC32-4F90-958A-FC50FD25E385}">
  <ds:schemaRefs>
    <ds:schemaRef ds:uri="Microsoft.SharePoint.Taxonomy.ContentTypeSync"/>
  </ds:schemaRefs>
</ds:datastoreItem>
</file>

<file path=customXml/itemProps3.xml><?xml version="1.0" encoding="utf-8"?>
<ds:datastoreItem xmlns:ds="http://schemas.openxmlformats.org/officeDocument/2006/customXml" ds:itemID="{FCE25230-E260-48E4-A09D-93C80835217A}">
  <ds:schemaRefs>
    <ds:schemaRef ds:uri="http://schemas.microsoft.com/sharepoint/v3/contenttype/forms"/>
  </ds:schemaRefs>
</ds:datastoreItem>
</file>

<file path=customXml/itemProps4.xml><?xml version="1.0" encoding="utf-8"?>
<ds:datastoreItem xmlns:ds="http://schemas.openxmlformats.org/officeDocument/2006/customXml" ds:itemID="{B56DCC30-F29E-4365-B2E9-41C3B496A49A}">
  <ds:schemaRefs>
    <ds:schemaRef ds:uri="68f3c036-d210-4b0f-ba93-ce5ec01b2d57"/>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DRCD PPT template</Template>
  <TotalTime>1</TotalTime>
  <Words>2784</Words>
  <Application>Microsoft Office PowerPoint</Application>
  <PresentationFormat>Widescreen</PresentationFormat>
  <Paragraphs>361</Paragraphs>
  <Slides>54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Arial,Sans-Serif</vt:lpstr>
      <vt:lpstr>Calibri</vt:lpstr>
      <vt:lpstr>Calibri Light</vt:lpstr>
      <vt:lpstr>Segoe UI</vt:lpstr>
      <vt:lpstr>Tahoma</vt:lpstr>
      <vt:lpstr>Wingdings</vt:lpstr>
      <vt:lpstr>DRCD PPT template</vt:lpstr>
      <vt:lpstr>Community Centres Investment Fund 2024 Refurbishment Grant </vt:lpstr>
      <vt:lpstr>Yvonne Philbin</vt:lpstr>
      <vt:lpstr>Community Centres Investment Fund 2024 – Refurbishment Grant Pre-application Information Event </vt:lpstr>
      <vt:lpstr>Agenda</vt:lpstr>
      <vt:lpstr>Overview of the fund</vt:lpstr>
      <vt:lpstr>Q&amp;A Function</vt:lpstr>
      <vt:lpstr>Community Centres Investment Fund 2024</vt:lpstr>
      <vt:lpstr>Aim of the fund and grants available</vt:lpstr>
      <vt:lpstr>What the new fund covers     (Page 1 of 2)</vt:lpstr>
      <vt:lpstr>What the new fund covers      (Page 2 of 2)</vt:lpstr>
      <vt:lpstr>Who can apply?</vt:lpstr>
      <vt:lpstr>Who can apply?</vt:lpstr>
      <vt:lpstr>Eligibility</vt:lpstr>
      <vt:lpstr>Eligible Organisation's</vt:lpstr>
      <vt:lpstr>Ineligible Organisation's</vt:lpstr>
      <vt:lpstr>Ineligible Activities</vt:lpstr>
      <vt:lpstr>PowerPoint Presentation</vt:lpstr>
      <vt:lpstr>Example CCIF 2022: Ballinacor Community Project </vt:lpstr>
      <vt:lpstr>Example CCIF 2022: Tydavnet Village Community Centre</vt:lpstr>
      <vt:lpstr>Preparing your application </vt:lpstr>
      <vt:lpstr>How to Apply:</vt:lpstr>
      <vt:lpstr>Before completing your Application Form </vt:lpstr>
      <vt:lpstr>PowerPoint Presentation</vt:lpstr>
      <vt:lpstr>PowerPoint Presentation</vt:lpstr>
      <vt:lpstr>How applications are assessed </vt:lpstr>
      <vt:lpstr>PowerPoint Presentation</vt:lpstr>
      <vt:lpstr>PowerPoint Presentation</vt:lpstr>
      <vt:lpstr>PowerPoint Presentation</vt:lpstr>
      <vt:lpstr>Project Finances and Budget   </vt:lpstr>
      <vt:lpstr>Grant Thresholds:  </vt:lpstr>
      <vt:lpstr>Match Funding requirements</vt:lpstr>
      <vt:lpstr> Costs</vt:lpstr>
      <vt:lpstr> Costs</vt:lpstr>
      <vt:lpstr>Costs</vt:lpstr>
      <vt:lpstr>Quotation documentation for applications</vt:lpstr>
      <vt:lpstr>Public procurement requirements</vt:lpstr>
      <vt:lpstr>Financial Returns</vt:lpstr>
      <vt:lpstr>Payment Schedule for Category 2</vt:lpstr>
      <vt:lpstr>Registration   </vt:lpstr>
      <vt:lpstr>Primary Authorised User (PAU)</vt:lpstr>
      <vt:lpstr>PowerPoint Presentation</vt:lpstr>
      <vt:lpstr>PowerPoint Presentation</vt:lpstr>
      <vt:lpstr>Requirements for Registration</vt:lpstr>
      <vt:lpstr>PowerPoint Presentation</vt:lpstr>
      <vt:lpstr>PowerPoint Presentation</vt:lpstr>
      <vt:lpstr>Ideally, add 2 unique Board/Committee members. We will accept 1 Board/Committee member &amp; PAU </vt:lpstr>
      <vt:lpstr>PowerPoint Presentation</vt:lpstr>
      <vt:lpstr>PowerPoint Presentation</vt:lpstr>
      <vt:lpstr>Questions and Answers  </vt:lpstr>
      <vt:lpstr>Poll and Evaluation</vt:lpstr>
      <vt:lpstr>   Supports, Key Dates &amp; Resources   </vt:lpstr>
      <vt:lpstr>Dates for Information Sessions &amp; Support Clinics</vt:lpstr>
      <vt:lpstr>Key Dates and Resources</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Centres Investment Fund</dc:title>
  <dc:creator>Laura Cahill</dc:creator>
  <cp:lastModifiedBy>AnneMarie Moran</cp:lastModifiedBy>
  <cp:revision>2</cp:revision>
  <cp:lastPrinted>2022-05-24T11:15:34Z</cp:lastPrinted>
  <dcterms:created xsi:type="dcterms:W3CDTF">2022-05-12T16:16:00Z</dcterms:created>
  <dcterms:modified xsi:type="dcterms:W3CDTF">2024-06-25T10:12:48Z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0x0101007FB53625C47F59468853ACBAF14979CC002E89C95C190BD041A2E0A85FE200DA5C</vt:lpwstr>
  </property>
  <property fmtid="{D5CDD505-2E9C-101B-9397-08002B2CF9AE}" pid="3" name="Order">
    <vt:lpwstr>1002200.00000000</vt:lpwstr>
  </property>
  <property fmtid="{D5CDD505-2E9C-101B-9397-08002B2CF9AE}" pid="4" name="MediaLengthInSeconds">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Programme">
    <vt:lpwstr>11;#Community Centres Investment Fund|d8debf40-1d94-4aa3-9a6d-6f944fdec587</vt:lpwstr>
  </property>
  <property fmtid="{D5CDD505-2E9C-101B-9397-08002B2CF9AE}" pid="9" name="Programme (SIE)">
    <vt:lpwstr>CCIF</vt:lpwstr>
  </property>
  <property fmtid="{D5CDD505-2E9C-101B-9397-08002B2CF9AE}" pid="10" name="xd_ProgID">
    <vt:lpwstr/>
  </property>
  <property fmtid="{D5CDD505-2E9C-101B-9397-08002B2CF9AE}" pid="11" name="TemplateUrl">
    <vt:lpwstr/>
  </property>
  <property fmtid="{D5CDD505-2E9C-101B-9397-08002B2CF9AE}" pid="12" name="xd_Signature">
    <vt:lpwstr/>
  </property>
</Properties>
</file>