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nva Sans Bold" panose="020B0604020202020204" charset="0"/>
      <p:regular r:id="rId14"/>
    </p:embeddedFont>
    <p:embeddedFont>
      <p:font typeface="TT Fors Bold" panose="020B0604020202020204" charset="0"/>
      <p:regular r:id="rId15"/>
    </p:embeddedFont>
    <p:embeddedFont>
      <p:font typeface="TT Norms" panose="020B0604020202020204" charset="0"/>
      <p:regular r:id="rId16"/>
    </p:embeddedFont>
    <p:embeddedFont>
      <p:font typeface="TT Norm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52549" autoAdjust="0"/>
  </p:normalViewPr>
  <p:slideViewPr>
    <p:cSldViewPr>
      <p:cViewPr>
        <p:scale>
          <a:sx n="58" d="100"/>
          <a:sy n="58" d="100"/>
        </p:scale>
        <p:origin x="514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221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sv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2964747" y="381000"/>
            <a:ext cx="5037644" cy="1027449"/>
          </a:xfrm>
          <a:custGeom>
            <a:avLst/>
            <a:gdLst/>
            <a:ahLst/>
            <a:cxnLst/>
            <a:rect l="l" t="t" r="r" b="b"/>
            <a:pathLst>
              <a:path w="5037644" h="1027449">
                <a:moveTo>
                  <a:pt x="0" y="0"/>
                </a:moveTo>
                <a:lnTo>
                  <a:pt x="5037644" y="0"/>
                </a:lnTo>
                <a:lnTo>
                  <a:pt x="5037644" y="1027449"/>
                </a:lnTo>
                <a:lnTo>
                  <a:pt x="0" y="1027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065" b="-11065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382386" y="238845"/>
            <a:ext cx="1579710" cy="1579710"/>
          </a:xfrm>
          <a:custGeom>
            <a:avLst/>
            <a:gdLst/>
            <a:ahLst/>
            <a:cxnLst/>
            <a:rect l="l" t="t" r="r" b="b"/>
            <a:pathLst>
              <a:path w="1579710" h="1579710">
                <a:moveTo>
                  <a:pt x="0" y="0"/>
                </a:moveTo>
                <a:lnTo>
                  <a:pt x="1579710" y="0"/>
                </a:lnTo>
                <a:lnTo>
                  <a:pt x="1579710" y="1579710"/>
                </a:lnTo>
                <a:lnTo>
                  <a:pt x="0" y="1579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0" y="4416109"/>
            <a:ext cx="17631157" cy="1302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640"/>
              </a:lnSpc>
              <a:spcBef>
                <a:spcPct val="0"/>
              </a:spcBef>
            </a:pPr>
            <a:r>
              <a:rPr lang="en-US" sz="7600" b="1" u="none" strike="noStrike">
                <a:solidFill>
                  <a:srgbClr val="FFFFFF"/>
                </a:solidFill>
                <a:latin typeface="TT Fors Bold"/>
                <a:ea typeface="TT Fors Bold"/>
                <a:cs typeface="TT Fors Bold"/>
                <a:sym typeface="TT Fors Bold"/>
              </a:rPr>
              <a:t>Local Environmental Action Fund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43360" y="6135583"/>
            <a:ext cx="1500128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Communities Working Together for Climate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82769" y="2247900"/>
            <a:ext cx="9422609" cy="8564036"/>
            <a:chOff x="0" y="0"/>
            <a:chExt cx="2481675" cy="225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1675" cy="2255549"/>
            </a:xfrm>
            <a:custGeom>
              <a:avLst/>
              <a:gdLst/>
              <a:ahLst/>
              <a:cxnLst/>
              <a:rect l="l" t="t" r="r" b="b"/>
              <a:pathLst>
                <a:path w="2481675" h="2255549">
                  <a:moveTo>
                    <a:pt x="36973" y="0"/>
                  </a:moveTo>
                  <a:lnTo>
                    <a:pt x="2444701" y="0"/>
                  </a:lnTo>
                  <a:cubicBezTo>
                    <a:pt x="2465121" y="0"/>
                    <a:pt x="2481675" y="16554"/>
                    <a:pt x="2481675" y="36973"/>
                  </a:cubicBezTo>
                  <a:lnTo>
                    <a:pt x="2481675" y="2218575"/>
                  </a:lnTo>
                  <a:cubicBezTo>
                    <a:pt x="2481675" y="2228381"/>
                    <a:pt x="2477779" y="2237786"/>
                    <a:pt x="2470846" y="2244719"/>
                  </a:cubicBezTo>
                  <a:cubicBezTo>
                    <a:pt x="2463912" y="2251653"/>
                    <a:pt x="2454507" y="2255549"/>
                    <a:pt x="2444701" y="2255549"/>
                  </a:cubicBezTo>
                  <a:lnTo>
                    <a:pt x="36973" y="2255549"/>
                  </a:lnTo>
                  <a:cubicBezTo>
                    <a:pt x="27167" y="2255549"/>
                    <a:pt x="17763" y="2251653"/>
                    <a:pt x="10829" y="2244719"/>
                  </a:cubicBezTo>
                  <a:cubicBezTo>
                    <a:pt x="3895" y="2237786"/>
                    <a:pt x="0" y="2228381"/>
                    <a:pt x="0" y="2218575"/>
                  </a:cubicBezTo>
                  <a:lnTo>
                    <a:pt x="0" y="36973"/>
                  </a:lnTo>
                  <a:cubicBezTo>
                    <a:pt x="0" y="27167"/>
                    <a:pt x="3895" y="17763"/>
                    <a:pt x="10829" y="10829"/>
                  </a:cubicBezTo>
                  <a:cubicBezTo>
                    <a:pt x="17763" y="3895"/>
                    <a:pt x="27167" y="0"/>
                    <a:pt x="36973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481675" cy="23126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762500"/>
            <a:ext cx="6081809" cy="4622175"/>
            <a:chOff x="0" y="0"/>
            <a:chExt cx="6350000" cy="482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4826000"/>
            </a:xfrm>
            <a:custGeom>
              <a:avLst/>
              <a:gdLst/>
              <a:ahLst/>
              <a:cxnLst/>
              <a:rect l="l" t="t" r="r" b="b"/>
              <a:pathLst>
                <a:path w="6350000" h="4826000">
                  <a:moveTo>
                    <a:pt x="482600" y="0"/>
                  </a:moveTo>
                  <a:lnTo>
                    <a:pt x="5867400" y="0"/>
                  </a:lnTo>
                  <a:cubicBezTo>
                    <a:pt x="6133933" y="0"/>
                    <a:pt x="6350000" y="216067"/>
                    <a:pt x="6350000" y="482600"/>
                  </a:cubicBezTo>
                  <a:lnTo>
                    <a:pt x="6350000" y="4343400"/>
                  </a:lnTo>
                  <a:cubicBezTo>
                    <a:pt x="6350000" y="4609933"/>
                    <a:pt x="6133933" y="4826000"/>
                    <a:pt x="5867400" y="4826000"/>
                  </a:cubicBezTo>
                  <a:lnTo>
                    <a:pt x="482600" y="4826000"/>
                  </a:lnTo>
                  <a:cubicBezTo>
                    <a:pt x="216067" y="4826000"/>
                    <a:pt x="0" y="4609933"/>
                    <a:pt x="0" y="4343400"/>
                  </a:cubicBezTo>
                  <a:lnTo>
                    <a:pt x="0" y="482600"/>
                  </a:lnTo>
                  <a:cubicBezTo>
                    <a:pt x="0" y="216067"/>
                    <a:pt x="216067" y="0"/>
                    <a:pt x="482600" y="0"/>
                  </a:cubicBezTo>
                  <a:close/>
                </a:path>
              </a:pathLst>
            </a:custGeom>
            <a:blipFill>
              <a:blip r:embed="rId2"/>
              <a:stretch>
                <a:fillRect l="-635" r="-635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" name="Freeform 7"/>
          <p:cNvSpPr/>
          <p:nvPr/>
        </p:nvSpPr>
        <p:spPr>
          <a:xfrm>
            <a:off x="5610380" y="3806026"/>
            <a:ext cx="3222615" cy="4679414"/>
          </a:xfrm>
          <a:custGeom>
            <a:avLst/>
            <a:gdLst/>
            <a:ahLst/>
            <a:cxnLst/>
            <a:rect l="l" t="t" r="r" b="b"/>
            <a:pathLst>
              <a:path w="3222615" h="4679414">
                <a:moveTo>
                  <a:pt x="0" y="0"/>
                </a:moveTo>
                <a:lnTo>
                  <a:pt x="3222615" y="0"/>
                </a:lnTo>
                <a:lnTo>
                  <a:pt x="3222615" y="4679414"/>
                </a:lnTo>
                <a:lnTo>
                  <a:pt x="0" y="4679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1963" t="-32935" r="-102639" b="-1217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TextBox 8"/>
          <p:cNvSpPr txBox="1"/>
          <p:nvPr/>
        </p:nvSpPr>
        <p:spPr>
          <a:xfrm>
            <a:off x="1028700" y="1104900"/>
            <a:ext cx="7453657" cy="107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42"/>
              </a:lnSpc>
              <a:spcBef>
                <a:spcPct val="0"/>
              </a:spcBef>
            </a:pPr>
            <a:r>
              <a:rPr lang="en-US" sz="4142" b="1" spc="-82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Examples of  Project Ideas – Improving Green Spaces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493359"/>
            <a:ext cx="8211194" cy="941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2695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Transform  public areas into vibrant, accessible and wildlife-friendly spaces for everyone.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24722" y="4782717"/>
            <a:ext cx="5267274" cy="136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740" lvl="1" indent="-279370" algn="l">
              <a:lnSpc>
                <a:spcPts val="3623"/>
              </a:lnSpc>
              <a:buFont typeface="Arial"/>
              <a:buChar char="•"/>
            </a:pPr>
            <a:r>
              <a:rPr lang="en-US" sz="258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Develop a rain garden/ planter to manage flood risks and capture rainwater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24722" y="2942284"/>
            <a:ext cx="7034578" cy="1820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740" lvl="1" indent="-279370" algn="l">
              <a:lnSpc>
                <a:spcPts val="3623"/>
              </a:lnSpc>
              <a:buFont typeface="Arial"/>
              <a:buChar char="•"/>
            </a:pPr>
            <a:r>
              <a:rPr lang="en-US" sz="258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Create a shaded space in your community to regulate temperature by planting native trees</a:t>
            </a:r>
          </a:p>
          <a:p>
            <a:pPr algn="l">
              <a:lnSpc>
                <a:spcPts val="3623"/>
              </a:lnSpc>
            </a:pPr>
            <a:endParaRPr lang="en-US" sz="2587" b="1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057258" y="6592105"/>
            <a:ext cx="5267274" cy="905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740" lvl="1" indent="-279370" algn="l">
              <a:lnSpc>
                <a:spcPts val="3623"/>
              </a:lnSpc>
              <a:buFont typeface="Arial"/>
              <a:buChar char="•"/>
            </a:pPr>
            <a:r>
              <a:rPr lang="en-US" sz="258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No space? Create a pocket garden for herbs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57258" y="7778131"/>
            <a:ext cx="7202042" cy="1820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740" lvl="1" indent="-279370" algn="l">
              <a:lnSpc>
                <a:spcPts val="3623"/>
              </a:lnSpc>
              <a:buFont typeface="Arial"/>
              <a:buChar char="•"/>
            </a:pPr>
            <a:r>
              <a:rPr lang="en-US" sz="258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A Tidy Towns committee coordinates with a Men’s Shed to build rainwater planters and works with a local school to plant and care for them.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48993" y="6217746"/>
            <a:ext cx="10895358" cy="13964863"/>
          </a:xfrm>
          <a:custGeom>
            <a:avLst/>
            <a:gdLst/>
            <a:ahLst/>
            <a:cxnLst/>
            <a:rect l="l" t="t" r="r" b="b"/>
            <a:pathLst>
              <a:path w="10895358" h="13964863">
                <a:moveTo>
                  <a:pt x="0" y="0"/>
                </a:moveTo>
                <a:lnTo>
                  <a:pt x="10895358" y="0"/>
                </a:lnTo>
                <a:lnTo>
                  <a:pt x="10895358" y="13964863"/>
                </a:lnTo>
                <a:lnTo>
                  <a:pt x="0" y="139648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2722194" y="8205201"/>
            <a:ext cx="6101197" cy="1053099"/>
            <a:chOff x="0" y="0"/>
            <a:chExt cx="1271172" cy="2194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71172" cy="219411"/>
            </a:xfrm>
            <a:custGeom>
              <a:avLst/>
              <a:gdLst/>
              <a:ahLst/>
              <a:cxnLst/>
              <a:rect l="l" t="t" r="r" b="b"/>
              <a:pathLst>
                <a:path w="1271172" h="219411">
                  <a:moveTo>
                    <a:pt x="38068" y="0"/>
                  </a:moveTo>
                  <a:lnTo>
                    <a:pt x="1233105" y="0"/>
                  </a:lnTo>
                  <a:cubicBezTo>
                    <a:pt x="1243201" y="0"/>
                    <a:pt x="1252883" y="4011"/>
                    <a:pt x="1260023" y="11150"/>
                  </a:cubicBezTo>
                  <a:cubicBezTo>
                    <a:pt x="1267162" y="18289"/>
                    <a:pt x="1271172" y="27971"/>
                    <a:pt x="1271172" y="38068"/>
                  </a:cubicBezTo>
                  <a:lnTo>
                    <a:pt x="1271172" y="181344"/>
                  </a:lnTo>
                  <a:cubicBezTo>
                    <a:pt x="1271172" y="202368"/>
                    <a:pt x="1254129" y="219411"/>
                    <a:pt x="1233105" y="219411"/>
                  </a:cubicBezTo>
                  <a:lnTo>
                    <a:pt x="38068" y="219411"/>
                  </a:lnTo>
                  <a:cubicBezTo>
                    <a:pt x="17043" y="219411"/>
                    <a:pt x="0" y="202368"/>
                    <a:pt x="0" y="181344"/>
                  </a:cubicBezTo>
                  <a:lnTo>
                    <a:pt x="0" y="38068"/>
                  </a:lnTo>
                  <a:cubicBezTo>
                    <a:pt x="0" y="17043"/>
                    <a:pt x="17043" y="0"/>
                    <a:pt x="38068" y="0"/>
                  </a:cubicBezTo>
                  <a:close/>
                </a:path>
              </a:pathLst>
            </a:custGeom>
            <a:solidFill>
              <a:srgbClr val="099567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722194" y="8417706"/>
            <a:ext cx="4537106" cy="570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6"/>
              </a:lnSpc>
              <a:spcBef>
                <a:spcPct val="0"/>
              </a:spcBef>
            </a:pPr>
            <a:r>
              <a:rPr lang="en-US" sz="339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Get in Touch Today!</a:t>
            </a:r>
          </a:p>
        </p:txBody>
      </p:sp>
      <p:sp>
        <p:nvSpPr>
          <p:cNvPr id="6" name="Freeform 6"/>
          <p:cNvSpPr/>
          <p:nvPr/>
        </p:nvSpPr>
        <p:spPr>
          <a:xfrm>
            <a:off x="12608918" y="8087824"/>
            <a:ext cx="433365" cy="448028"/>
          </a:xfrm>
          <a:custGeom>
            <a:avLst/>
            <a:gdLst/>
            <a:ahLst/>
            <a:cxnLst/>
            <a:rect l="l" t="t" r="r" b="b"/>
            <a:pathLst>
              <a:path w="433365" h="448028">
                <a:moveTo>
                  <a:pt x="0" y="0"/>
                </a:moveTo>
                <a:lnTo>
                  <a:pt x="433365" y="0"/>
                </a:lnTo>
                <a:lnTo>
                  <a:pt x="433365" y="448028"/>
                </a:lnTo>
                <a:lnTo>
                  <a:pt x="0" y="448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7" name="Group 7"/>
          <p:cNvGrpSpPr/>
          <p:nvPr/>
        </p:nvGrpSpPr>
        <p:grpSpPr>
          <a:xfrm>
            <a:off x="14707675" y="745628"/>
            <a:ext cx="566144" cy="56614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99567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90345" y="8946656"/>
            <a:ext cx="2680688" cy="268068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99567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028700" y="9415599"/>
            <a:ext cx="660587" cy="457835"/>
          </a:xfrm>
          <a:custGeom>
            <a:avLst/>
            <a:gdLst/>
            <a:ahLst/>
            <a:cxnLst/>
            <a:rect l="l" t="t" r="r" b="b"/>
            <a:pathLst>
              <a:path w="660587" h="457835">
                <a:moveTo>
                  <a:pt x="0" y="0"/>
                </a:moveTo>
                <a:lnTo>
                  <a:pt x="660587" y="0"/>
                </a:lnTo>
                <a:lnTo>
                  <a:pt x="660587" y="457834"/>
                </a:lnTo>
                <a:lnTo>
                  <a:pt x="0" y="4578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17065" b="-21240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4" name="Freeform 14"/>
          <p:cNvSpPr/>
          <p:nvPr/>
        </p:nvSpPr>
        <p:spPr>
          <a:xfrm>
            <a:off x="16929006" y="2139913"/>
            <a:ext cx="660587" cy="457835"/>
          </a:xfrm>
          <a:custGeom>
            <a:avLst/>
            <a:gdLst/>
            <a:ahLst/>
            <a:cxnLst/>
            <a:rect l="l" t="t" r="r" b="b"/>
            <a:pathLst>
              <a:path w="660587" h="457835">
                <a:moveTo>
                  <a:pt x="0" y="0"/>
                </a:moveTo>
                <a:lnTo>
                  <a:pt x="660588" y="0"/>
                </a:lnTo>
                <a:lnTo>
                  <a:pt x="660588" y="457835"/>
                </a:lnTo>
                <a:lnTo>
                  <a:pt x="0" y="4578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17065" b="-21240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5" name="TextBox 15"/>
          <p:cNvSpPr txBox="1"/>
          <p:nvPr/>
        </p:nvSpPr>
        <p:spPr>
          <a:xfrm>
            <a:off x="1028700" y="1143000"/>
            <a:ext cx="15430787" cy="141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81"/>
              </a:lnSpc>
              <a:spcBef>
                <a:spcPct val="0"/>
              </a:spcBef>
            </a:pPr>
            <a:r>
              <a:rPr lang="en-US" sz="5481" b="1" u="none" strike="noStrike" spc="-109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Thank You for Your Interest in the Local Environmental Action Fund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3609886"/>
            <a:ext cx="8115300" cy="446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7"/>
              </a:lnSpc>
              <a:spcBef>
                <a:spcPct val="0"/>
              </a:spcBef>
            </a:pPr>
            <a:endParaRPr lang="en-US" sz="2598" dirty="0">
              <a:solidFill>
                <a:srgbClr val="000000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82769" y="2247900"/>
            <a:ext cx="9422609" cy="8564036"/>
            <a:chOff x="0" y="0"/>
            <a:chExt cx="2481675" cy="225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1675" cy="2255549"/>
            </a:xfrm>
            <a:custGeom>
              <a:avLst/>
              <a:gdLst/>
              <a:ahLst/>
              <a:cxnLst/>
              <a:rect l="l" t="t" r="r" b="b"/>
              <a:pathLst>
                <a:path w="2481675" h="2255549">
                  <a:moveTo>
                    <a:pt x="36973" y="0"/>
                  </a:moveTo>
                  <a:lnTo>
                    <a:pt x="2444701" y="0"/>
                  </a:lnTo>
                  <a:cubicBezTo>
                    <a:pt x="2465121" y="0"/>
                    <a:pt x="2481675" y="16554"/>
                    <a:pt x="2481675" y="36973"/>
                  </a:cubicBezTo>
                  <a:lnTo>
                    <a:pt x="2481675" y="2218575"/>
                  </a:lnTo>
                  <a:cubicBezTo>
                    <a:pt x="2481675" y="2228381"/>
                    <a:pt x="2477779" y="2237786"/>
                    <a:pt x="2470846" y="2244719"/>
                  </a:cubicBezTo>
                  <a:cubicBezTo>
                    <a:pt x="2463912" y="2251653"/>
                    <a:pt x="2454507" y="2255549"/>
                    <a:pt x="2444701" y="2255549"/>
                  </a:cubicBezTo>
                  <a:lnTo>
                    <a:pt x="36973" y="2255549"/>
                  </a:lnTo>
                  <a:cubicBezTo>
                    <a:pt x="27167" y="2255549"/>
                    <a:pt x="17763" y="2251653"/>
                    <a:pt x="10829" y="2244719"/>
                  </a:cubicBezTo>
                  <a:cubicBezTo>
                    <a:pt x="3895" y="2237786"/>
                    <a:pt x="0" y="2228381"/>
                    <a:pt x="0" y="2218575"/>
                  </a:cubicBezTo>
                  <a:lnTo>
                    <a:pt x="0" y="36973"/>
                  </a:lnTo>
                  <a:cubicBezTo>
                    <a:pt x="0" y="27167"/>
                    <a:pt x="3895" y="17763"/>
                    <a:pt x="10829" y="10829"/>
                  </a:cubicBezTo>
                  <a:cubicBezTo>
                    <a:pt x="17763" y="3895"/>
                    <a:pt x="27167" y="0"/>
                    <a:pt x="36973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481675" cy="23126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20195" y="6763115"/>
            <a:ext cx="3738865" cy="3271507"/>
            <a:chOff x="0" y="0"/>
            <a:chExt cx="5080000" cy="4445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80000" cy="4445000"/>
            </a:xfrm>
            <a:custGeom>
              <a:avLst/>
              <a:gdLst/>
              <a:ahLst/>
              <a:cxnLst/>
              <a:rect l="l" t="t" r="r" b="b"/>
              <a:pathLst>
                <a:path w="5080000" h="4445000">
                  <a:moveTo>
                    <a:pt x="444500" y="0"/>
                  </a:moveTo>
                  <a:lnTo>
                    <a:pt x="4635500" y="0"/>
                  </a:lnTo>
                  <a:cubicBezTo>
                    <a:pt x="4880990" y="0"/>
                    <a:pt x="5080000" y="199009"/>
                    <a:pt x="5080000" y="444500"/>
                  </a:cubicBezTo>
                  <a:lnTo>
                    <a:pt x="5080000" y="4000500"/>
                  </a:lnTo>
                  <a:cubicBezTo>
                    <a:pt x="5080000" y="4245990"/>
                    <a:pt x="4880990" y="4445000"/>
                    <a:pt x="4635500" y="4445000"/>
                  </a:cubicBezTo>
                  <a:lnTo>
                    <a:pt x="444500" y="4445000"/>
                  </a:lnTo>
                  <a:cubicBezTo>
                    <a:pt x="199009" y="4445000"/>
                    <a:pt x="0" y="4245990"/>
                    <a:pt x="0" y="4000500"/>
                  </a:cubicBezTo>
                  <a:lnTo>
                    <a:pt x="0" y="444500"/>
                  </a:lnTo>
                  <a:cubicBezTo>
                    <a:pt x="0" y="199009"/>
                    <a:pt x="199009" y="0"/>
                    <a:pt x="444500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20088" y="1114425"/>
            <a:ext cx="5921854" cy="1775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5"/>
              </a:lnSpc>
              <a:spcBef>
                <a:spcPct val="0"/>
              </a:spcBef>
            </a:pPr>
            <a:r>
              <a:rPr lang="en-US" sz="4645" b="1" u="none" strike="noStrike" spc="-92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Introducing the Local Environmental Action Fund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0088" y="3358156"/>
            <a:ext cx="6774394" cy="273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7"/>
              </a:lnSpc>
              <a:spcBef>
                <a:spcPct val="0"/>
              </a:spcBef>
            </a:pPr>
            <a:r>
              <a:rPr lang="en-US" sz="2598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A new grant scheme supported by IPB Insurance and Waterford City &amp; County Council to support local community-led environmental projects. </a:t>
            </a:r>
          </a:p>
          <a:p>
            <a:pPr marL="0" lvl="0" indent="0" algn="l">
              <a:lnSpc>
                <a:spcPts val="3637"/>
              </a:lnSpc>
              <a:spcBef>
                <a:spcPct val="0"/>
              </a:spcBef>
            </a:pPr>
            <a:endParaRPr lang="en-US" sz="2598">
              <a:solidFill>
                <a:srgbClr val="000000"/>
              </a:solidFill>
              <a:latin typeface="TT Norms"/>
              <a:ea typeface="TT Norms"/>
              <a:cs typeface="TT Norms"/>
              <a:sym typeface="TT Norms"/>
            </a:endParaRPr>
          </a:p>
          <a:p>
            <a:pPr marL="0" lvl="0" indent="0" algn="l">
              <a:lnSpc>
                <a:spcPts val="3637"/>
              </a:lnSpc>
              <a:spcBef>
                <a:spcPct val="0"/>
              </a:spcBef>
            </a:pPr>
            <a:r>
              <a:rPr lang="en-US" sz="2598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100% funding for project, €1,000 - €25,000.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68496" y="3392717"/>
            <a:ext cx="4842369" cy="48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Enhance Biodiversity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68496" y="4970426"/>
            <a:ext cx="4842369" cy="48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Reduce Waste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68496" y="6548136"/>
            <a:ext cx="4842369" cy="48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Improve Green Spaces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68496" y="8125845"/>
            <a:ext cx="4842369" cy="48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Promote Sustainability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637412" y="3415306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1"/>
                </a:lnTo>
                <a:lnTo>
                  <a:pt x="0" y="5008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4" name="Freeform 14"/>
          <p:cNvSpPr/>
          <p:nvPr/>
        </p:nvSpPr>
        <p:spPr>
          <a:xfrm>
            <a:off x="10637412" y="4993015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1"/>
                </a:lnTo>
                <a:lnTo>
                  <a:pt x="0" y="5008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5" name="Freeform 15"/>
          <p:cNvSpPr/>
          <p:nvPr/>
        </p:nvSpPr>
        <p:spPr>
          <a:xfrm>
            <a:off x="10637412" y="6570724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2"/>
                </a:lnTo>
                <a:lnTo>
                  <a:pt x="0" y="5008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6" name="Freeform 16"/>
          <p:cNvSpPr/>
          <p:nvPr/>
        </p:nvSpPr>
        <p:spPr>
          <a:xfrm>
            <a:off x="10637412" y="8148434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1"/>
                </a:lnTo>
                <a:lnTo>
                  <a:pt x="0" y="5008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7" name="Freeform 17"/>
          <p:cNvSpPr/>
          <p:nvPr/>
        </p:nvSpPr>
        <p:spPr>
          <a:xfrm rot="5400000" flipH="1" flipV="1">
            <a:off x="15645737" y="-414620"/>
            <a:ext cx="930256" cy="904674"/>
          </a:xfrm>
          <a:custGeom>
            <a:avLst/>
            <a:gdLst/>
            <a:ahLst/>
            <a:cxnLst/>
            <a:rect l="l" t="t" r="r" b="b"/>
            <a:pathLst>
              <a:path w="930256" h="904674">
                <a:moveTo>
                  <a:pt x="930256" y="904674"/>
                </a:moveTo>
                <a:lnTo>
                  <a:pt x="0" y="904674"/>
                </a:lnTo>
                <a:lnTo>
                  <a:pt x="0" y="0"/>
                </a:lnTo>
                <a:lnTo>
                  <a:pt x="930256" y="0"/>
                </a:lnTo>
                <a:lnTo>
                  <a:pt x="930256" y="90467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2079" y="3655541"/>
            <a:ext cx="17223843" cy="6253722"/>
            <a:chOff x="0" y="0"/>
            <a:chExt cx="4536321" cy="1647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6321" cy="1647071"/>
            </a:xfrm>
            <a:custGeom>
              <a:avLst/>
              <a:gdLst/>
              <a:ahLst/>
              <a:cxnLst/>
              <a:rect l="l" t="t" r="r" b="b"/>
              <a:pathLst>
                <a:path w="4536321" h="1647071">
                  <a:moveTo>
                    <a:pt x="20227" y="0"/>
                  </a:moveTo>
                  <a:lnTo>
                    <a:pt x="4516094" y="0"/>
                  </a:lnTo>
                  <a:cubicBezTo>
                    <a:pt x="4527265" y="0"/>
                    <a:pt x="4536321" y="9056"/>
                    <a:pt x="4536321" y="20227"/>
                  </a:cubicBezTo>
                  <a:lnTo>
                    <a:pt x="4536321" y="1626844"/>
                  </a:lnTo>
                  <a:cubicBezTo>
                    <a:pt x="4536321" y="1632208"/>
                    <a:pt x="4534190" y="1637353"/>
                    <a:pt x="4530396" y="1641147"/>
                  </a:cubicBezTo>
                  <a:cubicBezTo>
                    <a:pt x="4526603" y="1644940"/>
                    <a:pt x="4521459" y="1647071"/>
                    <a:pt x="4516094" y="1647071"/>
                  </a:cubicBezTo>
                  <a:lnTo>
                    <a:pt x="20227" y="1647071"/>
                  </a:lnTo>
                  <a:cubicBezTo>
                    <a:pt x="14862" y="1647071"/>
                    <a:pt x="9718" y="1644940"/>
                    <a:pt x="5924" y="1641147"/>
                  </a:cubicBezTo>
                  <a:cubicBezTo>
                    <a:pt x="2131" y="1637353"/>
                    <a:pt x="0" y="1632208"/>
                    <a:pt x="0" y="1626844"/>
                  </a:cubicBezTo>
                  <a:lnTo>
                    <a:pt x="0" y="20227"/>
                  </a:lnTo>
                  <a:cubicBezTo>
                    <a:pt x="0" y="14862"/>
                    <a:pt x="2131" y="9718"/>
                    <a:pt x="5924" y="5924"/>
                  </a:cubicBezTo>
                  <a:cubicBezTo>
                    <a:pt x="9718" y="2131"/>
                    <a:pt x="14862" y="0"/>
                    <a:pt x="20227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536321" cy="1704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71080" y="5257648"/>
            <a:ext cx="1099885" cy="1119147"/>
          </a:xfrm>
          <a:custGeom>
            <a:avLst/>
            <a:gdLst/>
            <a:ahLst/>
            <a:cxnLst/>
            <a:rect l="l" t="t" r="r" b="b"/>
            <a:pathLst>
              <a:path w="1099885" h="1119147">
                <a:moveTo>
                  <a:pt x="0" y="0"/>
                </a:moveTo>
                <a:lnTo>
                  <a:pt x="1099885" y="0"/>
                </a:lnTo>
                <a:lnTo>
                  <a:pt x="1099885" y="1119147"/>
                </a:lnTo>
                <a:lnTo>
                  <a:pt x="0" y="11191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10512526" y="5445836"/>
            <a:ext cx="930959" cy="930959"/>
          </a:xfrm>
          <a:custGeom>
            <a:avLst/>
            <a:gdLst/>
            <a:ahLst/>
            <a:cxnLst/>
            <a:rect l="l" t="t" r="r" b="b"/>
            <a:pathLst>
              <a:path w="930959" h="930959">
                <a:moveTo>
                  <a:pt x="0" y="0"/>
                </a:moveTo>
                <a:lnTo>
                  <a:pt x="930959" y="0"/>
                </a:lnTo>
                <a:lnTo>
                  <a:pt x="930959" y="930959"/>
                </a:lnTo>
                <a:lnTo>
                  <a:pt x="0" y="9309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846522" y="7894048"/>
            <a:ext cx="749001" cy="982951"/>
          </a:xfrm>
          <a:custGeom>
            <a:avLst/>
            <a:gdLst/>
            <a:ahLst/>
            <a:cxnLst/>
            <a:rect l="l" t="t" r="r" b="b"/>
            <a:pathLst>
              <a:path w="749001" h="982951">
                <a:moveTo>
                  <a:pt x="0" y="0"/>
                </a:moveTo>
                <a:lnTo>
                  <a:pt x="749001" y="0"/>
                </a:lnTo>
                <a:lnTo>
                  <a:pt x="749001" y="982951"/>
                </a:lnTo>
                <a:lnTo>
                  <a:pt x="0" y="9829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Freeform 8"/>
          <p:cNvSpPr/>
          <p:nvPr/>
        </p:nvSpPr>
        <p:spPr>
          <a:xfrm>
            <a:off x="10512526" y="7656858"/>
            <a:ext cx="970888" cy="1087205"/>
          </a:xfrm>
          <a:custGeom>
            <a:avLst/>
            <a:gdLst/>
            <a:ahLst/>
            <a:cxnLst/>
            <a:rect l="l" t="t" r="r" b="b"/>
            <a:pathLst>
              <a:path w="970888" h="1087205">
                <a:moveTo>
                  <a:pt x="0" y="0"/>
                </a:moveTo>
                <a:lnTo>
                  <a:pt x="970888" y="0"/>
                </a:lnTo>
                <a:lnTo>
                  <a:pt x="970888" y="1087205"/>
                </a:lnTo>
                <a:lnTo>
                  <a:pt x="0" y="10872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9" name="Freeform 9"/>
          <p:cNvSpPr/>
          <p:nvPr/>
        </p:nvSpPr>
        <p:spPr>
          <a:xfrm>
            <a:off x="17259300" y="-1063506"/>
            <a:ext cx="2057400" cy="2127011"/>
          </a:xfrm>
          <a:custGeom>
            <a:avLst/>
            <a:gdLst/>
            <a:ahLst/>
            <a:cxnLst/>
            <a:rect l="l" t="t" r="r" b="b"/>
            <a:pathLst>
              <a:path w="2057400" h="2127011">
                <a:moveTo>
                  <a:pt x="0" y="0"/>
                </a:moveTo>
                <a:lnTo>
                  <a:pt x="2057400" y="0"/>
                </a:lnTo>
                <a:lnTo>
                  <a:pt x="2057400" y="2127012"/>
                </a:lnTo>
                <a:lnTo>
                  <a:pt x="0" y="21270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0" name="Freeform 10"/>
          <p:cNvSpPr/>
          <p:nvPr/>
        </p:nvSpPr>
        <p:spPr>
          <a:xfrm>
            <a:off x="-618330" y="3234870"/>
            <a:ext cx="1236661" cy="1278503"/>
          </a:xfrm>
          <a:custGeom>
            <a:avLst/>
            <a:gdLst/>
            <a:ahLst/>
            <a:cxnLst/>
            <a:rect l="l" t="t" r="r" b="b"/>
            <a:pathLst>
              <a:path w="1236661" h="1278503">
                <a:moveTo>
                  <a:pt x="0" y="0"/>
                </a:moveTo>
                <a:lnTo>
                  <a:pt x="1236660" y="0"/>
                </a:lnTo>
                <a:lnTo>
                  <a:pt x="1236660" y="1278503"/>
                </a:lnTo>
                <a:lnTo>
                  <a:pt x="0" y="12785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>
          <a:xfrm rot="-5400000">
            <a:off x="17118867" y="9634115"/>
            <a:ext cx="280866" cy="550296"/>
          </a:xfrm>
          <a:custGeom>
            <a:avLst/>
            <a:gdLst/>
            <a:ahLst/>
            <a:cxnLst/>
            <a:rect l="l" t="t" r="r" b="b"/>
            <a:pathLst>
              <a:path w="280866" h="550296">
                <a:moveTo>
                  <a:pt x="0" y="0"/>
                </a:moveTo>
                <a:lnTo>
                  <a:pt x="280866" y="0"/>
                </a:lnTo>
                <a:lnTo>
                  <a:pt x="280866" y="550296"/>
                </a:lnTo>
                <a:lnTo>
                  <a:pt x="0" y="5502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84480" r="-262354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2" name="TextBox 12"/>
          <p:cNvSpPr txBox="1"/>
          <p:nvPr/>
        </p:nvSpPr>
        <p:spPr>
          <a:xfrm>
            <a:off x="4696704" y="1104900"/>
            <a:ext cx="8894591" cy="53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17"/>
              </a:lnSpc>
              <a:spcBef>
                <a:spcPct val="0"/>
              </a:spcBef>
            </a:pPr>
            <a:r>
              <a:rPr lang="en-US" sz="4017" b="1" spc="-80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Who Can Apply &amp; How?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9133" y="2103560"/>
            <a:ext cx="16365315" cy="456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07"/>
              </a:lnSpc>
              <a:spcBef>
                <a:spcPct val="0"/>
              </a:spcBef>
            </a:pPr>
            <a:r>
              <a:rPr lang="en-US" sz="2648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Tidy Towns and voluntary groups undertaking similar activities in Waterford are invited to apply for funding.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45466" y="5088105"/>
            <a:ext cx="6470157" cy="1902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7"/>
              </a:lnSpc>
            </a:pPr>
            <a:r>
              <a:rPr lang="en-US" sz="252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Tidy Towns and voluntary groups undertaking similar activities collaborate with at least one local partners such as schools, youth groups, community groups, Mens Shed, sports clubs etc.</a:t>
            </a:r>
          </a:p>
          <a:p>
            <a:pPr marL="0" lvl="0" indent="0" algn="l">
              <a:lnSpc>
                <a:spcPts val="2527"/>
              </a:lnSpc>
            </a:pPr>
            <a:endParaRPr lang="en-US" sz="2527" b="1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145466" y="8098835"/>
            <a:ext cx="4732256" cy="645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7"/>
              </a:lnSpc>
            </a:pPr>
            <a:r>
              <a:rPr lang="en-US" sz="252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Groups must be registered with Waterford PPN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865806" y="5612514"/>
            <a:ext cx="5668642" cy="645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7"/>
              </a:lnSpc>
            </a:pPr>
            <a:r>
              <a:rPr lang="en-US" sz="252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Deliver environmental and climate action projects of various sizes.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003380" y="7917445"/>
            <a:ext cx="5393494" cy="959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7"/>
              </a:lnSpc>
            </a:pPr>
            <a:r>
              <a:rPr lang="en-US" sz="252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Apply online at www.waterfordcouncil.ie by 24/07/26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2079" y="3577092"/>
            <a:ext cx="17223843" cy="7234844"/>
            <a:chOff x="0" y="0"/>
            <a:chExt cx="4536321" cy="19054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6321" cy="1905473"/>
            </a:xfrm>
            <a:custGeom>
              <a:avLst/>
              <a:gdLst/>
              <a:ahLst/>
              <a:cxnLst/>
              <a:rect l="l" t="t" r="r" b="b"/>
              <a:pathLst>
                <a:path w="4536321" h="1905473">
                  <a:moveTo>
                    <a:pt x="20227" y="0"/>
                  </a:moveTo>
                  <a:lnTo>
                    <a:pt x="4516094" y="0"/>
                  </a:lnTo>
                  <a:cubicBezTo>
                    <a:pt x="4527265" y="0"/>
                    <a:pt x="4536321" y="9056"/>
                    <a:pt x="4536321" y="20227"/>
                  </a:cubicBezTo>
                  <a:lnTo>
                    <a:pt x="4536321" y="1885246"/>
                  </a:lnTo>
                  <a:cubicBezTo>
                    <a:pt x="4536321" y="1890611"/>
                    <a:pt x="4534190" y="1895756"/>
                    <a:pt x="4530396" y="1899549"/>
                  </a:cubicBezTo>
                  <a:cubicBezTo>
                    <a:pt x="4526603" y="1903342"/>
                    <a:pt x="4521459" y="1905473"/>
                    <a:pt x="4516094" y="1905473"/>
                  </a:cubicBezTo>
                  <a:lnTo>
                    <a:pt x="20227" y="1905473"/>
                  </a:lnTo>
                  <a:cubicBezTo>
                    <a:pt x="14862" y="1905473"/>
                    <a:pt x="9718" y="1903342"/>
                    <a:pt x="5924" y="1899549"/>
                  </a:cubicBezTo>
                  <a:cubicBezTo>
                    <a:pt x="2131" y="1895756"/>
                    <a:pt x="0" y="1890611"/>
                    <a:pt x="0" y="1885246"/>
                  </a:cubicBezTo>
                  <a:lnTo>
                    <a:pt x="0" y="20227"/>
                  </a:lnTo>
                  <a:cubicBezTo>
                    <a:pt x="0" y="14862"/>
                    <a:pt x="2131" y="9718"/>
                    <a:pt x="5924" y="5924"/>
                  </a:cubicBezTo>
                  <a:cubicBezTo>
                    <a:pt x="9718" y="2131"/>
                    <a:pt x="14862" y="0"/>
                    <a:pt x="20227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536321" cy="1962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259300" y="-1063506"/>
            <a:ext cx="2057400" cy="2127011"/>
          </a:xfrm>
          <a:custGeom>
            <a:avLst/>
            <a:gdLst/>
            <a:ahLst/>
            <a:cxnLst/>
            <a:rect l="l" t="t" r="r" b="b"/>
            <a:pathLst>
              <a:path w="2057400" h="2127011">
                <a:moveTo>
                  <a:pt x="0" y="0"/>
                </a:moveTo>
                <a:lnTo>
                  <a:pt x="2057400" y="0"/>
                </a:lnTo>
                <a:lnTo>
                  <a:pt x="2057400" y="2127012"/>
                </a:lnTo>
                <a:lnTo>
                  <a:pt x="0" y="21270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-618330" y="3234870"/>
            <a:ext cx="1236661" cy="1278503"/>
          </a:xfrm>
          <a:custGeom>
            <a:avLst/>
            <a:gdLst/>
            <a:ahLst/>
            <a:cxnLst/>
            <a:rect l="l" t="t" r="r" b="b"/>
            <a:pathLst>
              <a:path w="1236661" h="1278503">
                <a:moveTo>
                  <a:pt x="0" y="0"/>
                </a:moveTo>
                <a:lnTo>
                  <a:pt x="1236660" y="0"/>
                </a:lnTo>
                <a:lnTo>
                  <a:pt x="1236660" y="1278503"/>
                </a:lnTo>
                <a:lnTo>
                  <a:pt x="0" y="12785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TextBox 7"/>
          <p:cNvSpPr txBox="1"/>
          <p:nvPr/>
        </p:nvSpPr>
        <p:spPr>
          <a:xfrm>
            <a:off x="4553164" y="801469"/>
            <a:ext cx="8894591" cy="53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17"/>
              </a:lnSpc>
              <a:spcBef>
                <a:spcPct val="0"/>
              </a:spcBef>
            </a:pPr>
            <a:r>
              <a:rPr lang="en-US" sz="4017" b="1" spc="-80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What type of projects are eligible?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54302" y="2157141"/>
            <a:ext cx="12671274" cy="1091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07"/>
              </a:lnSpc>
              <a:spcBef>
                <a:spcPct val="0"/>
              </a:spcBef>
            </a:pPr>
            <a:r>
              <a:rPr lang="en-US" sz="3148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Projects must focus on climate action, biodiversity and/or</a:t>
            </a:r>
          </a:p>
          <a:p>
            <a:pPr marL="0" lvl="0" indent="0" algn="ctr">
              <a:lnSpc>
                <a:spcPts val="4407"/>
              </a:lnSpc>
              <a:spcBef>
                <a:spcPct val="0"/>
              </a:spcBef>
            </a:pPr>
            <a:r>
              <a:rPr lang="en-US" sz="3148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environmental enhancement.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54302" y="3513820"/>
            <a:ext cx="14859000" cy="3896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Examples include but not limited to:</a:t>
            </a:r>
          </a:p>
          <a:p>
            <a:pPr marL="604516" lvl="1" indent="-302258" algn="l">
              <a:lnSpc>
                <a:spcPts val="447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Biodiversity conservation (e.g.,creating pollinator-friendly spaces)</a:t>
            </a:r>
          </a:p>
          <a:p>
            <a:pPr marL="604516" lvl="1" indent="-302258" algn="l">
              <a:lnSpc>
                <a:spcPts val="447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Tree planting and urban greening initiatives</a:t>
            </a:r>
          </a:p>
          <a:p>
            <a:pPr marL="604516" lvl="1" indent="-302258" algn="l">
              <a:lnSpc>
                <a:spcPts val="447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Waste reduction initiatives</a:t>
            </a:r>
          </a:p>
          <a:p>
            <a:pPr marL="604516" lvl="1" indent="-302258" algn="l">
              <a:lnSpc>
                <a:spcPts val="447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Water conservation projects</a:t>
            </a:r>
          </a:p>
          <a:p>
            <a:pPr marL="604516" lvl="1" indent="-302258" algn="l">
              <a:lnSpc>
                <a:spcPts val="447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Public education campaigns on sustainability</a:t>
            </a:r>
          </a:p>
          <a:p>
            <a:pPr marL="604516" lvl="1" indent="-302258" algn="l">
              <a:lnSpc>
                <a:spcPts val="447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Climate resilience projects (e.g. flood prevention measures)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026683" y="8034359"/>
            <a:ext cx="2453788" cy="1732086"/>
            <a:chOff x="0" y="0"/>
            <a:chExt cx="4318000" cy="3048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18000" cy="3048000"/>
            </a:xfrm>
            <a:custGeom>
              <a:avLst/>
              <a:gdLst/>
              <a:ahLst/>
              <a:cxnLst/>
              <a:rect l="l" t="t" r="r" b="b"/>
              <a:pathLst>
                <a:path w="4318000" h="3048000">
                  <a:moveTo>
                    <a:pt x="304800" y="0"/>
                  </a:moveTo>
                  <a:lnTo>
                    <a:pt x="4013200" y="0"/>
                  </a:lnTo>
                  <a:cubicBezTo>
                    <a:pt x="4181536" y="0"/>
                    <a:pt x="4318000" y="136464"/>
                    <a:pt x="4318000" y="304800"/>
                  </a:cubicBezTo>
                  <a:lnTo>
                    <a:pt x="4318000" y="2743200"/>
                  </a:lnTo>
                  <a:cubicBezTo>
                    <a:pt x="4318000" y="2911536"/>
                    <a:pt x="4181536" y="3048000"/>
                    <a:pt x="4013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023522" y="8030997"/>
            <a:ext cx="2454168" cy="1735448"/>
            <a:chOff x="0" y="0"/>
            <a:chExt cx="3556000" cy="25146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56000" cy="2514600"/>
            </a:xfrm>
            <a:custGeom>
              <a:avLst/>
              <a:gdLst/>
              <a:ahLst/>
              <a:cxnLst/>
              <a:rect l="l" t="t" r="r" b="b"/>
              <a:pathLst>
                <a:path w="3556000" h="2514600">
                  <a:moveTo>
                    <a:pt x="251460" y="0"/>
                  </a:moveTo>
                  <a:lnTo>
                    <a:pt x="3304540" y="0"/>
                  </a:lnTo>
                  <a:cubicBezTo>
                    <a:pt x="3443418" y="0"/>
                    <a:pt x="3556000" y="112583"/>
                    <a:pt x="3556000" y="251460"/>
                  </a:cubicBezTo>
                  <a:lnTo>
                    <a:pt x="3556000" y="2263140"/>
                  </a:lnTo>
                  <a:cubicBezTo>
                    <a:pt x="3556000" y="2402018"/>
                    <a:pt x="3443418" y="2514600"/>
                    <a:pt x="3304540" y="2514600"/>
                  </a:cubicBezTo>
                  <a:lnTo>
                    <a:pt x="251460" y="2514600"/>
                  </a:lnTo>
                  <a:cubicBezTo>
                    <a:pt x="184769" y="2514600"/>
                    <a:pt x="120809" y="2488107"/>
                    <a:pt x="73651" y="2440949"/>
                  </a:cubicBezTo>
                  <a:cubicBezTo>
                    <a:pt x="26493" y="2393791"/>
                    <a:pt x="0" y="2329831"/>
                    <a:pt x="0" y="2263140"/>
                  </a:cubicBezTo>
                  <a:lnTo>
                    <a:pt x="0" y="251460"/>
                  </a:lnTo>
                  <a:cubicBezTo>
                    <a:pt x="0" y="112582"/>
                    <a:pt x="112582" y="0"/>
                    <a:pt x="251460" y="0"/>
                  </a:cubicBezTo>
                  <a:close/>
                </a:path>
              </a:pathLst>
            </a:custGeom>
            <a:blipFill>
              <a:blip r:embed="rId5"/>
              <a:stretch>
                <a:fillRect l="-3035" r="-3035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020740" y="8034359"/>
            <a:ext cx="2453788" cy="1732086"/>
            <a:chOff x="0" y="0"/>
            <a:chExt cx="4318000" cy="3048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318000" cy="3048000"/>
            </a:xfrm>
            <a:custGeom>
              <a:avLst/>
              <a:gdLst/>
              <a:ahLst/>
              <a:cxnLst/>
              <a:rect l="l" t="t" r="r" b="b"/>
              <a:pathLst>
                <a:path w="4318000" h="3048000">
                  <a:moveTo>
                    <a:pt x="304800" y="0"/>
                  </a:moveTo>
                  <a:lnTo>
                    <a:pt x="4013200" y="0"/>
                  </a:lnTo>
                  <a:cubicBezTo>
                    <a:pt x="4181536" y="0"/>
                    <a:pt x="4318000" y="136464"/>
                    <a:pt x="4318000" y="304800"/>
                  </a:cubicBezTo>
                  <a:lnTo>
                    <a:pt x="4318000" y="2743200"/>
                  </a:lnTo>
                  <a:cubicBezTo>
                    <a:pt x="4318000" y="2911536"/>
                    <a:pt x="4181536" y="3048000"/>
                    <a:pt x="4013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677" y="2113312"/>
            <a:ext cx="9422609" cy="7822408"/>
            <a:chOff x="0" y="0"/>
            <a:chExt cx="2481675" cy="20602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1675" cy="2060223"/>
            </a:xfrm>
            <a:custGeom>
              <a:avLst/>
              <a:gdLst/>
              <a:ahLst/>
              <a:cxnLst/>
              <a:rect l="l" t="t" r="r" b="b"/>
              <a:pathLst>
                <a:path w="2481675" h="2060223">
                  <a:moveTo>
                    <a:pt x="36973" y="0"/>
                  </a:moveTo>
                  <a:lnTo>
                    <a:pt x="2444701" y="0"/>
                  </a:lnTo>
                  <a:cubicBezTo>
                    <a:pt x="2465121" y="0"/>
                    <a:pt x="2481675" y="16554"/>
                    <a:pt x="2481675" y="36973"/>
                  </a:cubicBezTo>
                  <a:lnTo>
                    <a:pt x="2481675" y="2023249"/>
                  </a:lnTo>
                  <a:cubicBezTo>
                    <a:pt x="2481675" y="2033055"/>
                    <a:pt x="2477779" y="2042460"/>
                    <a:pt x="2470846" y="2049394"/>
                  </a:cubicBezTo>
                  <a:cubicBezTo>
                    <a:pt x="2463912" y="2056327"/>
                    <a:pt x="2454507" y="2060223"/>
                    <a:pt x="2444701" y="2060223"/>
                  </a:cubicBezTo>
                  <a:lnTo>
                    <a:pt x="36973" y="2060223"/>
                  </a:lnTo>
                  <a:cubicBezTo>
                    <a:pt x="27167" y="2060223"/>
                    <a:pt x="17763" y="2056327"/>
                    <a:pt x="10829" y="2049394"/>
                  </a:cubicBezTo>
                  <a:cubicBezTo>
                    <a:pt x="3895" y="2042460"/>
                    <a:pt x="0" y="2033055"/>
                    <a:pt x="0" y="2023249"/>
                  </a:cubicBezTo>
                  <a:lnTo>
                    <a:pt x="0" y="36973"/>
                  </a:lnTo>
                  <a:cubicBezTo>
                    <a:pt x="0" y="27167"/>
                    <a:pt x="3895" y="17763"/>
                    <a:pt x="10829" y="10829"/>
                  </a:cubicBezTo>
                  <a:cubicBezTo>
                    <a:pt x="17763" y="3895"/>
                    <a:pt x="27167" y="0"/>
                    <a:pt x="36973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481675" cy="2117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70328" y="4017949"/>
            <a:ext cx="4806436" cy="3271507"/>
            <a:chOff x="0" y="0"/>
            <a:chExt cx="6530511" cy="4445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30511" cy="4445000"/>
            </a:xfrm>
            <a:custGeom>
              <a:avLst/>
              <a:gdLst/>
              <a:ahLst/>
              <a:cxnLst/>
              <a:rect l="l" t="t" r="r" b="b"/>
              <a:pathLst>
                <a:path w="6530511" h="4445000">
                  <a:moveTo>
                    <a:pt x="571420" y="0"/>
                  </a:moveTo>
                  <a:lnTo>
                    <a:pt x="5959091" y="0"/>
                  </a:lnTo>
                  <a:cubicBezTo>
                    <a:pt x="6274677" y="0"/>
                    <a:pt x="6530511" y="199009"/>
                    <a:pt x="6530511" y="444500"/>
                  </a:cubicBezTo>
                  <a:lnTo>
                    <a:pt x="6530511" y="4000500"/>
                  </a:lnTo>
                  <a:cubicBezTo>
                    <a:pt x="6530511" y="4245990"/>
                    <a:pt x="6274677" y="4445000"/>
                    <a:pt x="5959091" y="4445000"/>
                  </a:cubicBezTo>
                  <a:lnTo>
                    <a:pt x="571420" y="4445000"/>
                  </a:lnTo>
                  <a:cubicBezTo>
                    <a:pt x="255833" y="4445000"/>
                    <a:pt x="0" y="4245990"/>
                    <a:pt x="0" y="4000500"/>
                  </a:cubicBezTo>
                  <a:lnTo>
                    <a:pt x="0" y="444500"/>
                  </a:lnTo>
                  <a:cubicBezTo>
                    <a:pt x="0" y="199009"/>
                    <a:pt x="255833" y="0"/>
                    <a:pt x="571420" y="0"/>
                  </a:cubicBezTo>
                  <a:close/>
                </a:path>
              </a:pathLst>
            </a:custGeom>
            <a:blipFill>
              <a:blip r:embed="rId3"/>
              <a:stretch>
                <a:fillRect l="-1080" r="-1080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939931"/>
            <a:ext cx="6950564" cy="613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5"/>
              </a:lnSpc>
              <a:spcBef>
                <a:spcPct val="0"/>
              </a:spcBef>
            </a:pPr>
            <a:r>
              <a:rPr lang="en-US" sz="4645" b="1" spc="-92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Application Evaluation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68496" y="3138349"/>
            <a:ext cx="4842369" cy="1498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Relevance to Climate Action/Environmental Enhancement Goals (40%)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68496" y="5186311"/>
            <a:ext cx="4842369" cy="993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Community Engagement and Impact (20%)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68496" y="6764020"/>
            <a:ext cx="4842369" cy="993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 Feasibility and Sustainability (20%)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68496" y="8341729"/>
            <a:ext cx="4842369" cy="993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r>
              <a:rPr lang="en-US" sz="2877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  Innovation and Creativity (20%)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637412" y="3195499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2"/>
                </a:lnTo>
                <a:lnTo>
                  <a:pt x="0" y="5008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3" name="Freeform 13"/>
          <p:cNvSpPr/>
          <p:nvPr/>
        </p:nvSpPr>
        <p:spPr>
          <a:xfrm>
            <a:off x="10637412" y="5243461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1"/>
                </a:lnTo>
                <a:lnTo>
                  <a:pt x="0" y="5008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4" name="Freeform 14"/>
          <p:cNvSpPr/>
          <p:nvPr/>
        </p:nvSpPr>
        <p:spPr>
          <a:xfrm>
            <a:off x="10637412" y="6821170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2"/>
                </a:lnTo>
                <a:lnTo>
                  <a:pt x="0" y="5008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5" name="Freeform 15"/>
          <p:cNvSpPr/>
          <p:nvPr/>
        </p:nvSpPr>
        <p:spPr>
          <a:xfrm>
            <a:off x="10637412" y="8398879"/>
            <a:ext cx="484499" cy="500891"/>
          </a:xfrm>
          <a:custGeom>
            <a:avLst/>
            <a:gdLst/>
            <a:ahLst/>
            <a:cxnLst/>
            <a:rect l="l" t="t" r="r" b="b"/>
            <a:pathLst>
              <a:path w="484499" h="500891">
                <a:moveTo>
                  <a:pt x="0" y="0"/>
                </a:moveTo>
                <a:lnTo>
                  <a:pt x="484499" y="0"/>
                </a:lnTo>
                <a:lnTo>
                  <a:pt x="484499" y="500892"/>
                </a:lnTo>
                <a:lnTo>
                  <a:pt x="0" y="5008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6" name="Freeform 16"/>
          <p:cNvSpPr/>
          <p:nvPr/>
        </p:nvSpPr>
        <p:spPr>
          <a:xfrm rot="5400000" flipH="1" flipV="1">
            <a:off x="15645737" y="-414620"/>
            <a:ext cx="930256" cy="904674"/>
          </a:xfrm>
          <a:custGeom>
            <a:avLst/>
            <a:gdLst/>
            <a:ahLst/>
            <a:cxnLst/>
            <a:rect l="l" t="t" r="r" b="b"/>
            <a:pathLst>
              <a:path w="930256" h="904674">
                <a:moveTo>
                  <a:pt x="930256" y="904674"/>
                </a:moveTo>
                <a:lnTo>
                  <a:pt x="0" y="904674"/>
                </a:lnTo>
                <a:lnTo>
                  <a:pt x="0" y="0"/>
                </a:lnTo>
                <a:lnTo>
                  <a:pt x="930256" y="0"/>
                </a:lnTo>
                <a:lnTo>
                  <a:pt x="930256" y="90467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46193" y="215311"/>
            <a:ext cx="12790640" cy="10287000"/>
          </a:xfrm>
          <a:custGeom>
            <a:avLst/>
            <a:gdLst/>
            <a:ahLst/>
            <a:cxnLst/>
            <a:rect l="l" t="t" r="r" b="b"/>
            <a:pathLst>
              <a:path w="12790640" h="10287000">
                <a:moveTo>
                  <a:pt x="0" y="0"/>
                </a:moveTo>
                <a:lnTo>
                  <a:pt x="12790640" y="0"/>
                </a:lnTo>
                <a:lnTo>
                  <a:pt x="127906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89" b="-146657"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79214" y="0"/>
            <a:ext cx="12929571" cy="10287000"/>
          </a:xfrm>
          <a:custGeom>
            <a:avLst/>
            <a:gdLst/>
            <a:ahLst/>
            <a:cxnLst/>
            <a:rect l="l" t="t" r="r" b="b"/>
            <a:pathLst>
              <a:path w="12929571" h="10287000">
                <a:moveTo>
                  <a:pt x="0" y="0"/>
                </a:moveTo>
                <a:lnTo>
                  <a:pt x="12929572" y="0"/>
                </a:lnTo>
                <a:lnTo>
                  <a:pt x="1292957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6329" b="-50383"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2165" y="8251209"/>
            <a:ext cx="4306137" cy="4674233"/>
          </a:xfrm>
          <a:custGeom>
            <a:avLst/>
            <a:gdLst/>
            <a:ahLst/>
            <a:cxnLst/>
            <a:rect l="l" t="t" r="r" b="b"/>
            <a:pathLst>
              <a:path w="4306137" h="4674233">
                <a:moveTo>
                  <a:pt x="0" y="0"/>
                </a:moveTo>
                <a:lnTo>
                  <a:pt x="4306137" y="0"/>
                </a:lnTo>
                <a:lnTo>
                  <a:pt x="4306137" y="4674233"/>
                </a:lnTo>
                <a:lnTo>
                  <a:pt x="0" y="4674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9382769" y="2247900"/>
            <a:ext cx="9422609" cy="8564036"/>
            <a:chOff x="0" y="0"/>
            <a:chExt cx="2481675" cy="22555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81675" cy="2255549"/>
            </a:xfrm>
            <a:custGeom>
              <a:avLst/>
              <a:gdLst/>
              <a:ahLst/>
              <a:cxnLst/>
              <a:rect l="l" t="t" r="r" b="b"/>
              <a:pathLst>
                <a:path w="2481675" h="2255549">
                  <a:moveTo>
                    <a:pt x="36973" y="0"/>
                  </a:moveTo>
                  <a:lnTo>
                    <a:pt x="2444701" y="0"/>
                  </a:lnTo>
                  <a:cubicBezTo>
                    <a:pt x="2465121" y="0"/>
                    <a:pt x="2481675" y="16554"/>
                    <a:pt x="2481675" y="36973"/>
                  </a:cubicBezTo>
                  <a:lnTo>
                    <a:pt x="2481675" y="2218575"/>
                  </a:lnTo>
                  <a:cubicBezTo>
                    <a:pt x="2481675" y="2228381"/>
                    <a:pt x="2477779" y="2237786"/>
                    <a:pt x="2470846" y="2244719"/>
                  </a:cubicBezTo>
                  <a:cubicBezTo>
                    <a:pt x="2463912" y="2251653"/>
                    <a:pt x="2454507" y="2255549"/>
                    <a:pt x="2444701" y="2255549"/>
                  </a:cubicBezTo>
                  <a:lnTo>
                    <a:pt x="36973" y="2255549"/>
                  </a:lnTo>
                  <a:cubicBezTo>
                    <a:pt x="27167" y="2255549"/>
                    <a:pt x="17763" y="2251653"/>
                    <a:pt x="10829" y="2244719"/>
                  </a:cubicBezTo>
                  <a:cubicBezTo>
                    <a:pt x="3895" y="2237786"/>
                    <a:pt x="0" y="2228381"/>
                    <a:pt x="0" y="2218575"/>
                  </a:cubicBezTo>
                  <a:lnTo>
                    <a:pt x="0" y="36973"/>
                  </a:lnTo>
                  <a:cubicBezTo>
                    <a:pt x="0" y="27167"/>
                    <a:pt x="3895" y="17763"/>
                    <a:pt x="10829" y="10829"/>
                  </a:cubicBezTo>
                  <a:cubicBezTo>
                    <a:pt x="17763" y="3895"/>
                    <a:pt x="27167" y="0"/>
                    <a:pt x="36973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481675" cy="23126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96164" y="3343379"/>
            <a:ext cx="5903883" cy="6508094"/>
          </a:xfrm>
          <a:custGeom>
            <a:avLst/>
            <a:gdLst/>
            <a:ahLst/>
            <a:cxnLst/>
            <a:rect l="l" t="t" r="r" b="b"/>
            <a:pathLst>
              <a:path w="5903883" h="6508094">
                <a:moveTo>
                  <a:pt x="0" y="0"/>
                </a:moveTo>
                <a:lnTo>
                  <a:pt x="5903883" y="0"/>
                </a:lnTo>
                <a:lnTo>
                  <a:pt x="5903883" y="6508094"/>
                </a:lnTo>
                <a:lnTo>
                  <a:pt x="0" y="65080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3739" t="-31231" r="-63885" b="-10433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TextBox 7"/>
          <p:cNvSpPr txBox="1"/>
          <p:nvPr/>
        </p:nvSpPr>
        <p:spPr>
          <a:xfrm>
            <a:off x="1196164" y="548759"/>
            <a:ext cx="14531853" cy="1194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5"/>
              </a:lnSpc>
              <a:spcBef>
                <a:spcPct val="0"/>
              </a:spcBef>
            </a:pPr>
            <a:r>
              <a:rPr lang="en-US" sz="4645" b="1" spc="-92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Examples of Potential  Projects </a:t>
            </a:r>
          </a:p>
          <a:p>
            <a:pPr marL="0" lvl="0" indent="0" algn="l">
              <a:lnSpc>
                <a:spcPts val="4645"/>
              </a:lnSpc>
              <a:spcBef>
                <a:spcPct val="0"/>
              </a:spcBef>
            </a:pPr>
            <a:r>
              <a:rPr lang="en-US" sz="4645" b="1" spc="-92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– Enhancing Biodiversity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1279" y="2190750"/>
            <a:ext cx="7922721" cy="1416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98"/>
              </a:lnSpc>
              <a:spcBef>
                <a:spcPct val="0"/>
              </a:spcBef>
            </a:pPr>
            <a:r>
              <a:rPr lang="en-US" sz="2712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Practical, community-led initiatives to increase local biodiversity and create thriving natural habitats.</a:t>
            </a:r>
          </a:p>
          <a:p>
            <a:pPr marL="0" lvl="0" indent="0" algn="l">
              <a:lnSpc>
                <a:spcPts val="3798"/>
              </a:lnSpc>
              <a:spcBef>
                <a:spcPct val="0"/>
              </a:spcBef>
            </a:pPr>
            <a:r>
              <a:rPr lang="en-US" sz="2712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01337" y="2724245"/>
            <a:ext cx="6785472" cy="2790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7622" lvl="1" indent="-283811" algn="l">
              <a:lnSpc>
                <a:spcPts val="3680"/>
              </a:lnSpc>
              <a:buFont typeface="Arial"/>
              <a:buChar char="•"/>
            </a:pPr>
            <a:r>
              <a:rPr lang="en-US" sz="262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Carry out surveys and create a local biodiversity action plan</a:t>
            </a:r>
          </a:p>
          <a:p>
            <a:pPr algn="l">
              <a:lnSpc>
                <a:spcPts val="3680"/>
              </a:lnSpc>
            </a:pPr>
            <a:endParaRPr lang="en-US" sz="2629" b="1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marL="567622" lvl="1" indent="-283811" algn="l">
              <a:lnSpc>
                <a:spcPts val="3680"/>
              </a:lnSpc>
              <a:buFont typeface="Arial"/>
              <a:buChar char="•"/>
            </a:pPr>
            <a:r>
              <a:rPr lang="en-US" sz="262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Plant pollinator-friendly native hedgerows, trees  and planting. </a:t>
            </a:r>
          </a:p>
          <a:p>
            <a:pPr algn="l">
              <a:lnSpc>
                <a:spcPts val="3680"/>
              </a:lnSpc>
            </a:pPr>
            <a:r>
              <a:rPr lang="en-US" sz="262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        See </a:t>
            </a:r>
            <a:r>
              <a:rPr lang="en-US" sz="2629" b="1" u="sng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www.pollinators.ie </a:t>
            </a:r>
            <a:r>
              <a:rPr lang="en-US" sz="262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for ideas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65216" y="6925954"/>
            <a:ext cx="5267274" cy="45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7622" lvl="1" indent="-283811" algn="l">
              <a:lnSpc>
                <a:spcPts val="3680"/>
              </a:lnSpc>
              <a:buFont typeface="Arial"/>
              <a:buChar char="•"/>
            </a:pPr>
            <a:r>
              <a:rPr lang="en-US" sz="262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Install Bird &amp; Bat Boxes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39383" y="5991912"/>
            <a:ext cx="7109381" cy="45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7622" lvl="1" indent="-283811" algn="l">
              <a:lnSpc>
                <a:spcPts val="3680"/>
              </a:lnSpc>
              <a:buFont typeface="Arial"/>
              <a:buChar char="•"/>
            </a:pPr>
            <a:r>
              <a:rPr lang="en-US" sz="262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Create Pollinator and Wildlife Habitats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65216" y="7994381"/>
            <a:ext cx="5493425" cy="456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2636" lvl="1" indent="-286318" algn="l">
              <a:lnSpc>
                <a:spcPts val="3713"/>
              </a:lnSpc>
              <a:buFont typeface="Arial"/>
              <a:buChar char="•"/>
            </a:pPr>
            <a:r>
              <a:rPr lang="en-US" sz="2652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Raise awareness of biodiversity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60417" y="8415221"/>
            <a:ext cx="3786784" cy="3801038"/>
          </a:xfrm>
          <a:custGeom>
            <a:avLst/>
            <a:gdLst/>
            <a:ahLst/>
            <a:cxnLst/>
            <a:rect l="l" t="t" r="r" b="b"/>
            <a:pathLst>
              <a:path w="3786784" h="3801038">
                <a:moveTo>
                  <a:pt x="0" y="0"/>
                </a:moveTo>
                <a:lnTo>
                  <a:pt x="3786784" y="0"/>
                </a:lnTo>
                <a:lnTo>
                  <a:pt x="3786784" y="3801038"/>
                </a:lnTo>
                <a:lnTo>
                  <a:pt x="0" y="3801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9382769" y="2247900"/>
            <a:ext cx="9422609" cy="8564036"/>
            <a:chOff x="0" y="0"/>
            <a:chExt cx="2481675" cy="22555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81675" cy="2255549"/>
            </a:xfrm>
            <a:custGeom>
              <a:avLst/>
              <a:gdLst/>
              <a:ahLst/>
              <a:cxnLst/>
              <a:rect l="l" t="t" r="r" b="b"/>
              <a:pathLst>
                <a:path w="2481675" h="2255549">
                  <a:moveTo>
                    <a:pt x="36973" y="0"/>
                  </a:moveTo>
                  <a:lnTo>
                    <a:pt x="2444701" y="0"/>
                  </a:lnTo>
                  <a:cubicBezTo>
                    <a:pt x="2465121" y="0"/>
                    <a:pt x="2481675" y="16554"/>
                    <a:pt x="2481675" y="36973"/>
                  </a:cubicBezTo>
                  <a:lnTo>
                    <a:pt x="2481675" y="2218575"/>
                  </a:lnTo>
                  <a:cubicBezTo>
                    <a:pt x="2481675" y="2228381"/>
                    <a:pt x="2477779" y="2237786"/>
                    <a:pt x="2470846" y="2244719"/>
                  </a:cubicBezTo>
                  <a:cubicBezTo>
                    <a:pt x="2463912" y="2251653"/>
                    <a:pt x="2454507" y="2255549"/>
                    <a:pt x="2444701" y="2255549"/>
                  </a:cubicBezTo>
                  <a:lnTo>
                    <a:pt x="36973" y="2255549"/>
                  </a:lnTo>
                  <a:cubicBezTo>
                    <a:pt x="27167" y="2255549"/>
                    <a:pt x="17763" y="2251653"/>
                    <a:pt x="10829" y="2244719"/>
                  </a:cubicBezTo>
                  <a:cubicBezTo>
                    <a:pt x="3895" y="2237786"/>
                    <a:pt x="0" y="2228381"/>
                    <a:pt x="0" y="2218575"/>
                  </a:cubicBezTo>
                  <a:lnTo>
                    <a:pt x="0" y="36973"/>
                  </a:lnTo>
                  <a:cubicBezTo>
                    <a:pt x="0" y="27167"/>
                    <a:pt x="3895" y="17763"/>
                    <a:pt x="10829" y="10829"/>
                  </a:cubicBezTo>
                  <a:cubicBezTo>
                    <a:pt x="17763" y="3895"/>
                    <a:pt x="27167" y="0"/>
                    <a:pt x="36973" y="0"/>
                  </a:cubicBezTo>
                  <a:close/>
                </a:path>
              </a:pathLst>
            </a:custGeom>
            <a:solidFill>
              <a:srgbClr val="396089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481675" cy="23126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4762500"/>
            <a:ext cx="4762500" cy="3619500"/>
            <a:chOff x="0" y="0"/>
            <a:chExt cx="6350000" cy="482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4826000"/>
            </a:xfrm>
            <a:custGeom>
              <a:avLst/>
              <a:gdLst/>
              <a:ahLst/>
              <a:cxnLst/>
              <a:rect l="l" t="t" r="r" b="b"/>
              <a:pathLst>
                <a:path w="6350000" h="4826000">
                  <a:moveTo>
                    <a:pt x="482600" y="0"/>
                  </a:moveTo>
                  <a:lnTo>
                    <a:pt x="5867400" y="0"/>
                  </a:lnTo>
                  <a:cubicBezTo>
                    <a:pt x="6133933" y="0"/>
                    <a:pt x="6350000" y="216067"/>
                    <a:pt x="6350000" y="482600"/>
                  </a:cubicBezTo>
                  <a:lnTo>
                    <a:pt x="6350000" y="4343400"/>
                  </a:lnTo>
                  <a:cubicBezTo>
                    <a:pt x="6350000" y="4609933"/>
                    <a:pt x="6133933" y="4826000"/>
                    <a:pt x="5867400" y="4826000"/>
                  </a:cubicBezTo>
                  <a:lnTo>
                    <a:pt x="482600" y="4826000"/>
                  </a:lnTo>
                  <a:cubicBezTo>
                    <a:pt x="216067" y="4826000"/>
                    <a:pt x="0" y="4609933"/>
                    <a:pt x="0" y="4343400"/>
                  </a:cubicBezTo>
                  <a:lnTo>
                    <a:pt x="0" y="482600"/>
                  </a:lnTo>
                  <a:cubicBezTo>
                    <a:pt x="0" y="216067"/>
                    <a:pt x="216067" y="0"/>
                    <a:pt x="482600" y="0"/>
                  </a:cubicBezTo>
                  <a:close/>
                </a:path>
              </a:pathLst>
            </a:custGeom>
            <a:blipFill>
              <a:blip r:embed="rId4"/>
              <a:stretch>
                <a:fillRect t="-42071" b="-4207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72311" y="1104900"/>
            <a:ext cx="9200071" cy="1479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3860" b="1" spc="-77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Examples of potential projects</a:t>
            </a:r>
          </a:p>
          <a:p>
            <a:pPr algn="l">
              <a:lnSpc>
                <a:spcPts val="3860"/>
              </a:lnSpc>
            </a:pPr>
            <a:endParaRPr lang="en-US" sz="3860" b="1" spc="-77">
              <a:solidFill>
                <a:srgbClr val="000000"/>
              </a:solidFill>
              <a:latin typeface="TT Fors Bold"/>
              <a:ea typeface="TT Fors Bold"/>
              <a:cs typeface="TT Fors Bold"/>
              <a:sym typeface="TT Fors Bold"/>
            </a:endParaRPr>
          </a:p>
          <a:p>
            <a:pPr marL="0" lvl="0" indent="0" algn="l">
              <a:lnSpc>
                <a:spcPts val="3860"/>
              </a:lnSpc>
              <a:spcBef>
                <a:spcPct val="0"/>
              </a:spcBef>
            </a:pPr>
            <a:r>
              <a:rPr lang="en-US" sz="3860" b="1" spc="-77">
                <a:solidFill>
                  <a:srgbClr val="000000"/>
                </a:solidFill>
                <a:latin typeface="TT Fors Bold"/>
                <a:ea typeface="TT Fors Bold"/>
                <a:cs typeface="TT Fors Bold"/>
                <a:sym typeface="TT Fors Bold"/>
              </a:rPr>
              <a:t>– Waste Reduction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392717"/>
            <a:ext cx="8115300" cy="92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1"/>
              </a:lnSpc>
              <a:spcBef>
                <a:spcPct val="0"/>
              </a:spcBef>
            </a:pPr>
            <a:r>
              <a:rPr lang="en-US" sz="2672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Community actions that reduce waste &amp; encourage reuse and repair.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75268" y="7905634"/>
            <a:ext cx="7172493" cy="1690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9458" lvl="1" indent="-264729" algn="l">
              <a:lnSpc>
                <a:spcPts val="3433"/>
              </a:lnSpc>
              <a:buFont typeface="Arial"/>
              <a:buChar char="•"/>
            </a:pPr>
            <a:r>
              <a:rPr lang="en-US" sz="2452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A residents' association registered with the PPN, collaborating with a local sports club to establish a repair or reuse initiative in the community.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75268" y="3567748"/>
            <a:ext cx="6152442" cy="83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9458" lvl="1" indent="-264729" algn="l">
              <a:lnSpc>
                <a:spcPts val="3433"/>
              </a:lnSpc>
              <a:buFont typeface="Arial"/>
              <a:buChar char="•"/>
            </a:pPr>
            <a:r>
              <a:rPr lang="en-US" sz="2452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Set Up Community Reuse Schemes e.g. tool library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75268" y="4954915"/>
            <a:ext cx="7172493" cy="83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9458" lvl="1" indent="-264729" algn="l">
              <a:lnSpc>
                <a:spcPts val="3433"/>
              </a:lnSpc>
              <a:buFont typeface="Arial"/>
              <a:buChar char="•"/>
            </a:pPr>
            <a:r>
              <a:rPr lang="en-US" sz="2452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Run Repair &amp; Waste Minimisation Workshops to upskill the community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575268" y="6769051"/>
            <a:ext cx="7172493" cy="40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9458" lvl="1" indent="-264729" algn="l">
              <a:lnSpc>
                <a:spcPts val="3433"/>
              </a:lnSpc>
              <a:buFont typeface="Arial"/>
              <a:buChar char="•"/>
            </a:pPr>
            <a:r>
              <a:rPr lang="en-US" sz="2452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Reduce Food Waste Across the Community</a:t>
            </a:r>
          </a:p>
        </p:txBody>
      </p:sp>
      <p:sp>
        <p:nvSpPr>
          <p:cNvPr id="14" name="Freeform 14"/>
          <p:cNvSpPr/>
          <p:nvPr/>
        </p:nvSpPr>
        <p:spPr>
          <a:xfrm>
            <a:off x="888268" y="8281379"/>
            <a:ext cx="280865" cy="976921"/>
          </a:xfrm>
          <a:custGeom>
            <a:avLst/>
            <a:gdLst/>
            <a:ahLst/>
            <a:cxnLst/>
            <a:rect l="l" t="t" r="r" b="b"/>
            <a:pathLst>
              <a:path w="280865" h="976921">
                <a:moveTo>
                  <a:pt x="0" y="0"/>
                </a:moveTo>
                <a:lnTo>
                  <a:pt x="280864" y="0"/>
                </a:lnTo>
                <a:lnTo>
                  <a:pt x="280864" y="976921"/>
                </a:lnTo>
                <a:lnTo>
                  <a:pt x="0" y="9769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5" name="Freeform 15"/>
          <p:cNvSpPr/>
          <p:nvPr/>
        </p:nvSpPr>
        <p:spPr>
          <a:xfrm rot="-5400000">
            <a:off x="17118868" y="1759440"/>
            <a:ext cx="280865" cy="976921"/>
          </a:xfrm>
          <a:custGeom>
            <a:avLst/>
            <a:gdLst/>
            <a:ahLst/>
            <a:cxnLst/>
            <a:rect l="l" t="t" r="r" b="b"/>
            <a:pathLst>
              <a:path w="280865" h="976921">
                <a:moveTo>
                  <a:pt x="0" y="0"/>
                </a:moveTo>
                <a:lnTo>
                  <a:pt x="280864" y="0"/>
                </a:lnTo>
                <a:lnTo>
                  <a:pt x="280864" y="976920"/>
                </a:lnTo>
                <a:lnTo>
                  <a:pt x="0" y="9769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IPB Insurance Local Authority Community Fund 2026 Local Environeal Action Fund (LEAF) (2)</Template>
  <TotalTime>2</TotalTime>
  <Words>488</Words>
  <Application>Microsoft Office PowerPoint</Application>
  <PresentationFormat>Custom</PresentationFormat>
  <Paragraphs>71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TT Fors Bold</vt:lpstr>
      <vt:lpstr>Arial</vt:lpstr>
      <vt:lpstr>TT Norms Bold</vt:lpstr>
      <vt:lpstr>Calibri</vt:lpstr>
      <vt:lpstr>Canva Sans Bold</vt:lpstr>
      <vt:lpstr>TT Norms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Ella Ryan</dc:creator>
  <cp:lastModifiedBy>Ella Ryan</cp:lastModifiedBy>
  <cp:revision>1</cp:revision>
  <dcterms:created xsi:type="dcterms:W3CDTF">2026-06-30T13:16:31Z</dcterms:created>
  <dcterms:modified xsi:type="dcterms:W3CDTF">2026-06-30T13:18:59Z</dcterms:modified>
  <dc:identifier>DAHNeX4BM5g</dc:identifier>
</cp:coreProperties>
</file>